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9"/>
  </p:notesMasterIdLst>
  <p:handoutMasterIdLst>
    <p:handoutMasterId r:id="rId20"/>
  </p:handoutMasterIdLst>
  <p:sldIdLst>
    <p:sldId id="256" r:id="rId2"/>
    <p:sldId id="257" r:id="rId3"/>
    <p:sldId id="268" r:id="rId4"/>
    <p:sldId id="271" r:id="rId5"/>
    <p:sldId id="258" r:id="rId6"/>
    <p:sldId id="259" r:id="rId7"/>
    <p:sldId id="260" r:id="rId8"/>
    <p:sldId id="261" r:id="rId9"/>
    <p:sldId id="262" r:id="rId10"/>
    <p:sldId id="263" r:id="rId11"/>
    <p:sldId id="264" r:id="rId12"/>
    <p:sldId id="265" r:id="rId13"/>
    <p:sldId id="266" r:id="rId14"/>
    <p:sldId id="272" r:id="rId15"/>
    <p:sldId id="273" r:id="rId16"/>
    <p:sldId id="267" r:id="rId17"/>
    <p:sldId id="270"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 Swanson" initials="BS" lastIdx="1" clrIdx="0">
    <p:extLst>
      <p:ext uri="{19B8F6BF-5375-455C-9EA6-DF929625EA0E}">
        <p15:presenceInfo xmlns:p15="http://schemas.microsoft.com/office/powerpoint/2012/main" userId="S-1-5-21-1029939728-1173015030-4189053533-1108" providerId="AD"/>
      </p:ext>
    </p:extLst>
  </p:cmAuthor>
  <p:cmAuthor id="2" name="Brad Swanson" initials="BS [2]" lastIdx="1" clrIdx="1">
    <p:extLst>
      <p:ext uri="{19B8F6BF-5375-455C-9EA6-DF929625EA0E}">
        <p15:presenceInfo xmlns:p15="http://schemas.microsoft.com/office/powerpoint/2012/main" userId="S::bradford.swanson@middletonma.gov::88d47493-ff33-41e7-b793-d86c7583e84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127" autoAdjust="0"/>
    <p:restoredTop sz="94651" autoAdjust="0"/>
  </p:normalViewPr>
  <p:slideViewPr>
    <p:cSldViewPr snapToGrid="0">
      <p:cViewPr varScale="1">
        <p:scale>
          <a:sx n="100" d="100"/>
          <a:sy n="100" d="100"/>
        </p:scale>
        <p:origin x="16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r>
              <a:rPr lang="en-US" dirty="0">
                <a:solidFill>
                  <a:schemeClr val="bg1"/>
                </a:solidFill>
              </a:rPr>
              <a:t>TOTAL VALUATION OF MIDDLETON FY 2026</a:t>
            </a:r>
          </a:p>
          <a:p>
            <a:pPr>
              <a:defRPr>
                <a:solidFill>
                  <a:schemeClr val="bg1"/>
                </a:solidFill>
              </a:defRPr>
            </a:pPr>
            <a:endParaRPr lang="en-US" dirty="0">
              <a:solidFill>
                <a:schemeClr val="bg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endParaRPr lang="en-US"/>
        </a:p>
      </c:txPr>
    </c:title>
    <c:autoTitleDeleted val="0"/>
    <c:view3D>
      <c:rotX val="30"/>
      <c:rotY val="19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645820863559667E-2"/>
          <c:y val="0.20852723575298845"/>
          <c:w val="0.82670835827288069"/>
          <c:h val="0.60261636645248429"/>
        </c:manualLayout>
      </c:layout>
      <c:pie3DChart>
        <c:varyColors val="1"/>
        <c:ser>
          <c:idx val="0"/>
          <c:order val="0"/>
          <c:tx>
            <c:strRef>
              <c:f>Sheet1!$B$1</c:f>
              <c:strCache>
                <c:ptCount val="1"/>
                <c:pt idx="0">
                  <c:v>VALUATION</c:v>
                </c:pt>
              </c:strCache>
            </c:strRef>
          </c:tx>
          <c:explosion val="8"/>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5AE8-40B0-9FE3-438FB5827426}"/>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5AE8-40B0-9FE3-438FB5827426}"/>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5AE8-40B0-9FE3-438FB5827426}"/>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5AE8-40B0-9FE3-438FB5827426}"/>
              </c:ext>
            </c:extLst>
          </c:dPt>
          <c:dLbls>
            <c:dLbl>
              <c:idx val="0"/>
              <c:layout>
                <c:manualLayout>
                  <c:x val="0.13829025813317308"/>
                  <c:y val="0.18346566052120264"/>
                </c:manualLayout>
              </c:layout>
              <c:numFmt formatCode="_(&quot;$&quot;* #,##0_);_(&quot;$&quot;* \(#,##0\);_(&quot;$&quot;* &quot;-&quot;_);_(@_)"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32487235243983525"/>
                      <c:h val="0.16435748517753138"/>
                    </c:manualLayout>
                  </c15:layout>
                </c:ext>
                <c:ext xmlns:c16="http://schemas.microsoft.com/office/drawing/2014/chart" uri="{C3380CC4-5D6E-409C-BE32-E72D297353CC}">
                  <c16:uniqueId val="{00000001-5AE8-40B0-9FE3-438FB5827426}"/>
                </c:ext>
              </c:extLst>
            </c:dLbl>
            <c:dLbl>
              <c:idx val="1"/>
              <c:layout>
                <c:manualLayout>
                  <c:x val="4.7882634591023973E-2"/>
                  <c:y val="-3.1393978727778334E-2"/>
                </c:manualLayout>
              </c:layout>
              <c:numFmt formatCode="_(&quot;$&quot;* #,##0_);_(&quot;$&quot;* \(#,##0\);_(&quot;$&quot;* &quot;-&quot;_);_(@_)"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25737353597007218"/>
                      <c:h val="9.4318784107560616E-2"/>
                    </c:manualLayout>
                  </c15:layout>
                </c:ext>
                <c:ext xmlns:c16="http://schemas.microsoft.com/office/drawing/2014/chart" uri="{C3380CC4-5D6E-409C-BE32-E72D297353CC}">
                  <c16:uniqueId val="{00000003-5AE8-40B0-9FE3-438FB5827426}"/>
                </c:ext>
              </c:extLst>
            </c:dLbl>
            <c:dLbl>
              <c:idx val="2"/>
              <c:layout>
                <c:manualLayout>
                  <c:x val="2.4145918086744513E-2"/>
                  <c:y val="-6.5660765952499731E-3"/>
                </c:manualLayout>
              </c:layout>
              <c:numFmt formatCode="_(&quot;$&quot;* #,##0_);_(&quot;$&quot;* \(#,##0\);_(&quot;$&quot;* &quot;-&quot;_);_(@_)"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24420303519548428"/>
                      <c:h val="9.4318784107560616E-2"/>
                    </c:manualLayout>
                  </c15:layout>
                </c:ext>
                <c:ext xmlns:c16="http://schemas.microsoft.com/office/drawing/2014/chart" uri="{C3380CC4-5D6E-409C-BE32-E72D297353CC}">
                  <c16:uniqueId val="{00000005-5AE8-40B0-9FE3-438FB5827426}"/>
                </c:ext>
              </c:extLst>
            </c:dLbl>
            <c:dLbl>
              <c:idx val="3"/>
              <c:layout>
                <c:manualLayout>
                  <c:x val="-7.9023004647527498E-2"/>
                  <c:y val="-6.1741251519530235E-2"/>
                </c:manualLayout>
              </c:layout>
              <c:numFmt formatCode="_(&quot;$&quot;* #,##0_);_(&quot;$&quot;* \(#,##0\);_(&quot;$&quot;* &quot;-&quot;_);_(@_)"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21402063758705364"/>
                      <c:h val="0.13447430605434385"/>
                    </c:manualLayout>
                  </c15:layout>
                </c:ext>
                <c:ext xmlns:c16="http://schemas.microsoft.com/office/drawing/2014/chart" uri="{C3380CC4-5D6E-409C-BE32-E72D297353CC}">
                  <c16:uniqueId val="{00000007-5AE8-40B0-9FE3-438FB5827426}"/>
                </c:ext>
              </c:extLst>
            </c:dLbl>
            <c:numFmt formatCode="_(&quot;$&quot;* #,##0_);_(&quot;$&quot;* \(#,##0\);_(&quot;$&quot;* &quot;-&quot;_);_(@_)"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RESIDENTIAL</c:v>
                </c:pt>
                <c:pt idx="1">
                  <c:v>COMMERCIAL</c:v>
                </c:pt>
                <c:pt idx="2">
                  <c:v>INDUSTRIAL</c:v>
                </c:pt>
                <c:pt idx="3">
                  <c:v>PERSONAL</c:v>
                </c:pt>
              </c:strCache>
            </c:strRef>
          </c:cat>
          <c:val>
            <c:numRef>
              <c:f>Sheet1!$B$2:$B$5</c:f>
              <c:numCache>
                <c:formatCode>General</c:formatCode>
                <c:ptCount val="4"/>
                <c:pt idx="0">
                  <c:v>2818867652</c:v>
                </c:pt>
                <c:pt idx="1">
                  <c:v>304399708</c:v>
                </c:pt>
                <c:pt idx="2">
                  <c:v>177449100</c:v>
                </c:pt>
                <c:pt idx="3">
                  <c:v>60732141</c:v>
                </c:pt>
              </c:numCache>
            </c:numRef>
          </c:val>
          <c:extLst>
            <c:ext xmlns:c16="http://schemas.microsoft.com/office/drawing/2014/chart" uri="{C3380CC4-5D6E-409C-BE32-E72D297353CC}">
              <c16:uniqueId val="{00000000-FC4E-44DF-9B7D-9A72DC43EC0A}"/>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6.4049251450613132E-2"/>
          <c:y val="0.92355906310350933"/>
          <c:w val="0.83678016169987268"/>
          <c:h val="7.6440936896490674E-2"/>
        </c:manualLayout>
      </c:layout>
      <c:overlay val="0"/>
      <c:spPr>
        <a:noFill/>
        <a:ln>
          <a:noFill/>
        </a:ln>
        <a:effectLst/>
      </c:spPr>
      <c:txPr>
        <a:bodyPr rot="0" spcFirstLastPara="1" vertOverflow="ellipsis" vert="horz" wrap="square" anchor="ctr" anchorCtr="1"/>
        <a:lstStyle/>
        <a:p>
          <a:pPr rtl="0">
            <a:defRPr sz="1197"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baseline="0">
                <a:solidFill>
                  <a:schemeClr val="bg1"/>
                </a:solidFill>
                <a:latin typeface="+mn-lt"/>
                <a:ea typeface="+mn-ea"/>
                <a:cs typeface="+mn-cs"/>
              </a:defRPr>
            </a:pPr>
            <a:r>
              <a:rPr lang="en-US" b="0" dirty="0">
                <a:solidFill>
                  <a:schemeClr val="bg1"/>
                </a:solidFill>
              </a:rPr>
              <a:t>% OF VALUATION</a:t>
            </a:r>
          </a:p>
        </c:rich>
      </c:tx>
      <c:overlay val="0"/>
      <c:spPr>
        <a:noFill/>
        <a:ln>
          <a:noFill/>
        </a:ln>
        <a:effectLst/>
      </c:spPr>
      <c:txPr>
        <a:bodyPr rot="0" spcFirstLastPara="1" vertOverflow="ellipsis" vert="horz" wrap="square" anchor="ctr" anchorCtr="1"/>
        <a:lstStyle/>
        <a:p>
          <a:pPr>
            <a:defRPr sz="2200" b="1" i="0" u="none" strike="noStrike" kern="1200" cap="all" baseline="0">
              <a:solidFill>
                <a:schemeClr val="bg1"/>
              </a:solidFill>
              <a:latin typeface="+mn-lt"/>
              <a:ea typeface="+mn-ea"/>
              <a:cs typeface="+mn-cs"/>
            </a:defRPr>
          </a:pPr>
          <a:endParaRPr lang="en-US"/>
        </a:p>
      </c:txPr>
    </c:title>
    <c:autoTitleDeleted val="0"/>
    <c:view3D>
      <c:rotX val="50"/>
      <c:rotY val="215"/>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v>
                </c:pt>
              </c:strCache>
            </c:strRef>
          </c:tx>
          <c:explosion val="16"/>
          <c:dPt>
            <c:idx val="0"/>
            <c:bubble3D val="0"/>
            <c:explosion val="24"/>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0BA7-4253-A8E9-43D3725CB764}"/>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2-0BA7-4253-A8E9-43D3725CB764}"/>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3-0BA7-4253-A8E9-43D3725CB764}"/>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4-0BA7-4253-A8E9-43D3725CB764}"/>
              </c:ext>
            </c:extLst>
          </c:dPt>
          <c:dLbls>
            <c:dLbl>
              <c:idx val="0"/>
              <c:spPr>
                <a:solidFill>
                  <a:srgbClr val="FFFFFF">
                    <a:alpha val="90000"/>
                  </a:srgbClr>
                </a:solidFill>
                <a:ln w="12700" cap="flat" cmpd="sng" algn="ctr">
                  <a:solidFill>
                    <a:srgbClr val="FFC000"/>
                  </a:solidFill>
                  <a:round/>
                </a:ln>
                <a:effectLst>
                  <a:outerShdw blurRad="50800" dist="38100" dir="2700000" algn="tl" rotWithShape="0">
                    <a:srgbClr val="FFC000">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bg1"/>
                      </a:solidFill>
                      <a:effectLst/>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16560954088658147"/>
                      <c:h val="0.1644586900489802"/>
                    </c:manualLayout>
                  </c15:layout>
                </c:ext>
                <c:ext xmlns:c16="http://schemas.microsoft.com/office/drawing/2014/chart" uri="{C3380CC4-5D6E-409C-BE32-E72D297353CC}">
                  <c16:uniqueId val="{00000001-0BA7-4253-A8E9-43D3725CB764}"/>
                </c:ext>
              </c:extLst>
            </c:dLbl>
            <c:dLbl>
              <c:idx val="1"/>
              <c:layout>
                <c:manualLayout>
                  <c:x val="0.14952358437335325"/>
                  <c:y val="-0.10940421037925617"/>
                </c:manualLayout>
              </c:layout>
              <c:spPr>
                <a:solidFill>
                  <a:srgbClr val="FFFFFF">
                    <a:alpha val="90000"/>
                  </a:srgbClr>
                </a:solidFill>
                <a:ln w="12700" cap="flat" cmpd="sng" algn="ctr">
                  <a:solidFill>
                    <a:srgbClr val="FFC000"/>
                  </a:solidFill>
                  <a:round/>
                </a:ln>
                <a:effectLst>
                  <a:outerShdw blurRad="50800" dist="38100" dir="2700000" algn="tl" rotWithShape="0">
                    <a:srgbClr val="FFC000">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bg1"/>
                      </a:solidFill>
                      <a:effectLst/>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BA7-4253-A8E9-43D3725CB764}"/>
                </c:ext>
              </c:extLst>
            </c:dLbl>
            <c:dLbl>
              <c:idx val="2"/>
              <c:layout>
                <c:manualLayout>
                  <c:x val="1.868872506485849E-2"/>
                  <c:y val="2.1596663379219467E-2"/>
                </c:manualLayout>
              </c:layout>
              <c:spPr>
                <a:solidFill>
                  <a:srgbClr val="FFFFFF">
                    <a:alpha val="90000"/>
                  </a:srgbClr>
                </a:solidFill>
                <a:ln w="12700" cap="flat" cmpd="sng" algn="ctr">
                  <a:solidFill>
                    <a:srgbClr val="FFC000"/>
                  </a:solidFill>
                  <a:round/>
                </a:ln>
                <a:effectLst>
                  <a:outerShdw blurRad="50800" dist="38100" dir="2700000" algn="tl" rotWithShape="0">
                    <a:srgbClr val="FFC000">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bg1"/>
                      </a:solidFill>
                      <a:effectLst/>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8.2766988798982019E-2"/>
                      <c:h val="9.4859920414573515E-2"/>
                    </c:manualLayout>
                  </c15:layout>
                </c:ext>
                <c:ext xmlns:c16="http://schemas.microsoft.com/office/drawing/2014/chart" uri="{C3380CC4-5D6E-409C-BE32-E72D297353CC}">
                  <c16:uniqueId val="{00000003-0BA7-4253-A8E9-43D3725CB764}"/>
                </c:ext>
              </c:extLst>
            </c:dLbl>
            <c:dLbl>
              <c:idx val="3"/>
              <c:layout>
                <c:manualLayout>
                  <c:x val="-2.2538089549835182E-2"/>
                  <c:y val="-0.16589808282235827"/>
                </c:manualLayout>
              </c:layout>
              <c:spPr>
                <a:solidFill>
                  <a:srgbClr val="FFFFFF">
                    <a:alpha val="90000"/>
                  </a:srgbClr>
                </a:solidFill>
                <a:ln w="12700" cap="flat" cmpd="sng" algn="ctr">
                  <a:solidFill>
                    <a:srgbClr val="FFC000"/>
                  </a:solidFill>
                  <a:round/>
                </a:ln>
                <a:effectLst>
                  <a:outerShdw blurRad="50800" dist="38100" dir="2700000" algn="tl" rotWithShape="0">
                    <a:srgbClr val="FFC000">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bg1"/>
                      </a:solidFill>
                      <a:effectLst/>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1448296365167823"/>
                      <c:h val="0.11465120106271763"/>
                    </c:manualLayout>
                  </c15:layout>
                </c:ext>
                <c:ext xmlns:c16="http://schemas.microsoft.com/office/drawing/2014/chart" uri="{C3380CC4-5D6E-409C-BE32-E72D297353CC}">
                  <c16:uniqueId val="{00000004-0BA7-4253-A8E9-43D3725CB764}"/>
                </c:ext>
              </c:extLst>
            </c:dLbl>
            <c:spPr>
              <a:solidFill>
                <a:srgbClr val="FFFFFF">
                  <a:alpha val="90000"/>
                </a:srgbClr>
              </a:solidFill>
              <a:ln w="12700" cap="flat" cmpd="sng" algn="ctr">
                <a:solidFill>
                  <a:srgbClr val="FFC000"/>
                </a:solidFill>
                <a:round/>
              </a:ln>
              <a:effectLst>
                <a:outerShdw blurRad="50800" dist="38100" dir="2700000" algn="tl" rotWithShape="0">
                  <a:srgbClr val="FFC000">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bg1"/>
                    </a:solidFill>
                    <a:effectLst/>
                    <a:latin typeface="+mn-lt"/>
                    <a:ea typeface="+mn-ea"/>
                    <a:cs typeface="+mn-cs"/>
                  </a:defRPr>
                </a:pPr>
                <a:endParaRPr lang="en-US"/>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RESIDENTIAL</c:v>
                </c:pt>
                <c:pt idx="1">
                  <c:v>COMMERCIAL</c:v>
                </c:pt>
                <c:pt idx="2">
                  <c:v>INDUSTRIAL</c:v>
                </c:pt>
                <c:pt idx="3">
                  <c:v>PERSONAL</c:v>
                </c:pt>
              </c:strCache>
            </c:strRef>
          </c:cat>
          <c:val>
            <c:numRef>
              <c:f>Sheet1!$B$2:$B$5</c:f>
              <c:numCache>
                <c:formatCode>General</c:formatCode>
                <c:ptCount val="4"/>
                <c:pt idx="0">
                  <c:v>83.85</c:v>
                </c:pt>
                <c:pt idx="1">
                  <c:v>9.0549999999999997</c:v>
                </c:pt>
                <c:pt idx="2">
                  <c:v>5.27</c:v>
                </c:pt>
                <c:pt idx="3">
                  <c:v>1.8</c:v>
                </c:pt>
              </c:numCache>
            </c:numRef>
          </c:val>
          <c:extLst>
            <c:ext xmlns:c16="http://schemas.microsoft.com/office/drawing/2014/chart" uri="{C3380CC4-5D6E-409C-BE32-E72D297353CC}">
              <c16:uniqueId val="{00000000-0BA7-4253-A8E9-43D3725CB764}"/>
            </c:ext>
          </c:extLst>
        </c:ser>
        <c:dLbls>
          <c:dLblPos val="inEnd"/>
          <c:showLegendKey val="0"/>
          <c:showVal val="0"/>
          <c:showCatName val="1"/>
          <c:showSerName val="0"/>
          <c:showPercent val="0"/>
          <c:showBubbleSize val="0"/>
          <c:showLeaderLines val="1"/>
        </c:dLbls>
      </c:pie3DChart>
      <c:spPr>
        <a:noFill/>
        <a:ln>
          <a:noFill/>
        </a:ln>
        <a:effectLst/>
      </c:spPr>
    </c:plotArea>
    <c:legend>
      <c:legendPos val="r"/>
      <c:layout>
        <c:manualLayout>
          <c:xMode val="edge"/>
          <c:yMode val="edge"/>
          <c:x val="0.68229583880307765"/>
          <c:y val="0.31956384297447277"/>
          <c:w val="0.30259150347343217"/>
          <c:h val="0.4016767164677425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4-12-23T10:04:20.233" idx="1">
    <p:pos x="10" y="10"/>
    <p:text>add middleton to the list</p:text>
    <p:extLst>
      <p:ext uri="{C676402C-5697-4E1C-873F-D02D1690AC5C}">
        <p15:threadingInfo xmlns:p15="http://schemas.microsoft.com/office/powerpoint/2012/main" timeZoneBias="30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D02850-6D89-4D50-AE73-D7B546A5ED89}"/>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A872975-90E1-41E9-B357-F9E3B09632B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A9ACEE8-45F4-4DD9-BACA-1A814C320EDB}" type="datetimeFigureOut">
              <a:rPr lang="en-US" smtClean="0"/>
              <a:t>11/12/2025</a:t>
            </a:fld>
            <a:endParaRPr lang="en-US"/>
          </a:p>
        </p:txBody>
      </p:sp>
      <p:sp>
        <p:nvSpPr>
          <p:cNvPr id="4" name="Footer Placeholder 3">
            <a:extLst>
              <a:ext uri="{FF2B5EF4-FFF2-40B4-BE49-F238E27FC236}">
                <a16:creationId xmlns:a16="http://schemas.microsoft.com/office/drawing/2014/main" id="{C78FE87B-6CA5-41DC-BA1F-377FB2641010}"/>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C8070AC-7CA2-4BA3-94C5-7C6C028FE66C}"/>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7E09D051-2CDB-4590-A726-60D2B8E58DF0}" type="slidenum">
              <a:rPr lang="en-US" smtClean="0"/>
              <a:t>‹#›</a:t>
            </a:fld>
            <a:endParaRPr lang="en-US"/>
          </a:p>
        </p:txBody>
      </p:sp>
    </p:spTree>
    <p:extLst>
      <p:ext uri="{BB962C8B-B14F-4D97-AF65-F5344CB8AC3E}">
        <p14:creationId xmlns:p14="http://schemas.microsoft.com/office/powerpoint/2010/main" val="19808072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98CCE15-149B-44B2-BCAC-70BC7FE6A7D7}" type="datetimeFigureOut">
              <a:rPr lang="en-US" smtClean="0"/>
              <a:t>11/12/2025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8E1DE90-9B3D-4620-AAE4-A9D2E95A341B}" type="slidenum">
              <a:rPr lang="en-US" smtClean="0"/>
              <a:t>‹#›</a:t>
            </a:fld>
            <a:endParaRPr lang="en-US"/>
          </a:p>
        </p:txBody>
      </p:sp>
    </p:spTree>
    <p:extLst>
      <p:ext uri="{BB962C8B-B14F-4D97-AF65-F5344CB8AC3E}">
        <p14:creationId xmlns:p14="http://schemas.microsoft.com/office/powerpoint/2010/main" val="281692965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F1E82D-B8FE-4B11-A003-1AAB0DAB630E}" type="datetime1">
              <a:rPr lang="en-US" smtClean="0"/>
              <a:t>11/12/2025</a:t>
            </a:fld>
            <a:endParaRPr lang="en-US"/>
          </a:p>
        </p:txBody>
      </p:sp>
      <p:sp>
        <p:nvSpPr>
          <p:cNvPr id="5" name="Footer Placeholder 4"/>
          <p:cNvSpPr>
            <a:spLocks noGrp="1"/>
          </p:cNvSpPr>
          <p:nvPr>
            <p:ph type="ftr" sz="quarter" idx="11"/>
          </p:nvPr>
        </p:nvSpPr>
        <p:spPr/>
        <p:txBody>
          <a:bodyPr/>
          <a:lstStyle/>
          <a:p>
            <a:r>
              <a:rPr lang="en-US"/>
              <a:t>Town of Middleton</a:t>
            </a:r>
          </a:p>
        </p:txBody>
      </p:sp>
      <p:sp>
        <p:nvSpPr>
          <p:cNvPr id="6" name="Slide Number Placeholder 5"/>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377634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D3C514-71A5-428F-A20C-5BB9DBE9B7F7}" type="datetime1">
              <a:rPr lang="en-US" smtClean="0"/>
              <a:t>11/12/2025</a:t>
            </a:fld>
            <a:endParaRPr lang="en-US"/>
          </a:p>
        </p:txBody>
      </p:sp>
      <p:sp>
        <p:nvSpPr>
          <p:cNvPr id="5" name="Footer Placeholder 4"/>
          <p:cNvSpPr>
            <a:spLocks noGrp="1"/>
          </p:cNvSpPr>
          <p:nvPr>
            <p:ph type="ftr" sz="quarter" idx="11"/>
          </p:nvPr>
        </p:nvSpPr>
        <p:spPr/>
        <p:txBody>
          <a:bodyPr/>
          <a:lstStyle/>
          <a:p>
            <a:r>
              <a:rPr lang="en-US"/>
              <a:t>Town of Middleton</a:t>
            </a:r>
          </a:p>
        </p:txBody>
      </p:sp>
      <p:sp>
        <p:nvSpPr>
          <p:cNvPr id="6" name="Slide Number Placeholder 5"/>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2711878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05A60EE1-21C4-4128-8996-EBFD37AE9377}" type="datetime1">
              <a:rPr lang="en-US" smtClean="0"/>
              <a:t>11/12/2025</a:t>
            </a:fld>
            <a:endParaRPr lang="en-US"/>
          </a:p>
        </p:txBody>
      </p:sp>
      <p:sp>
        <p:nvSpPr>
          <p:cNvPr id="5" name="Footer Placeholder 4"/>
          <p:cNvSpPr>
            <a:spLocks noGrp="1"/>
          </p:cNvSpPr>
          <p:nvPr>
            <p:ph type="ftr" sz="quarter" idx="11"/>
          </p:nvPr>
        </p:nvSpPr>
        <p:spPr>
          <a:xfrm>
            <a:off x="3776135" y="6422854"/>
            <a:ext cx="4279669" cy="365125"/>
          </a:xfrm>
        </p:spPr>
        <p:txBody>
          <a:bodyPr/>
          <a:lstStyle/>
          <a:p>
            <a:r>
              <a:rPr lang="en-US"/>
              <a:t>Town of Middleton</a:t>
            </a:r>
          </a:p>
        </p:txBody>
      </p:sp>
      <p:sp>
        <p:nvSpPr>
          <p:cNvPr id="6" name="Slide Number Placeholder 5"/>
          <p:cNvSpPr>
            <a:spLocks noGrp="1"/>
          </p:cNvSpPr>
          <p:nvPr>
            <p:ph type="sldNum" sz="quarter" idx="12"/>
          </p:nvPr>
        </p:nvSpPr>
        <p:spPr>
          <a:xfrm>
            <a:off x="8073048" y="6422854"/>
            <a:ext cx="879759" cy="365125"/>
          </a:xfrm>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3030498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145AB5-1D6B-4662-A64E-B128308E0873}" type="datetime1">
              <a:rPr lang="en-US" smtClean="0"/>
              <a:t>11/12/2025</a:t>
            </a:fld>
            <a:endParaRPr lang="en-US"/>
          </a:p>
        </p:txBody>
      </p:sp>
      <p:sp>
        <p:nvSpPr>
          <p:cNvPr id="5" name="Footer Placeholder 4"/>
          <p:cNvSpPr>
            <a:spLocks noGrp="1"/>
          </p:cNvSpPr>
          <p:nvPr>
            <p:ph type="ftr" sz="quarter" idx="11"/>
          </p:nvPr>
        </p:nvSpPr>
        <p:spPr/>
        <p:txBody>
          <a:bodyPr/>
          <a:lstStyle/>
          <a:p>
            <a:r>
              <a:rPr lang="en-US"/>
              <a:t>Town of Middleton</a:t>
            </a:r>
          </a:p>
        </p:txBody>
      </p:sp>
      <p:sp>
        <p:nvSpPr>
          <p:cNvPr id="6" name="Slide Number Placeholder 5"/>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811395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FAF33EA6-4144-44EB-8B9D-2FE9646D2874}" type="datetime1">
              <a:rPr lang="en-US" smtClean="0"/>
              <a:t>11/12/2025</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Town of Middleton</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2B8BA05-4409-4987-AA15-6D3461FC3546}" type="slidenum">
              <a:rPr lang="en-US" smtClean="0"/>
              <a:t>‹#›</a:t>
            </a:fld>
            <a:endParaRPr lang="en-US"/>
          </a:p>
        </p:txBody>
      </p:sp>
    </p:spTree>
    <p:extLst>
      <p:ext uri="{BB962C8B-B14F-4D97-AF65-F5344CB8AC3E}">
        <p14:creationId xmlns:p14="http://schemas.microsoft.com/office/powerpoint/2010/main" val="19605456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7034F9-4947-409D-B225-CE9638821B6E}" type="datetime1">
              <a:rPr lang="en-US" smtClean="0"/>
              <a:t>11/12/2025</a:t>
            </a:fld>
            <a:endParaRPr lang="en-US"/>
          </a:p>
        </p:txBody>
      </p:sp>
      <p:sp>
        <p:nvSpPr>
          <p:cNvPr id="6" name="Footer Placeholder 5"/>
          <p:cNvSpPr>
            <a:spLocks noGrp="1"/>
          </p:cNvSpPr>
          <p:nvPr>
            <p:ph type="ftr" sz="quarter" idx="11"/>
          </p:nvPr>
        </p:nvSpPr>
        <p:spPr/>
        <p:txBody>
          <a:bodyPr/>
          <a:lstStyle/>
          <a:p>
            <a:r>
              <a:rPr lang="en-US"/>
              <a:t>Town of Middleton</a:t>
            </a:r>
          </a:p>
        </p:txBody>
      </p:sp>
      <p:sp>
        <p:nvSpPr>
          <p:cNvPr id="7" name="Slide Number Placeholder 6"/>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186709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784BB2-2101-403A-B585-959016FDC520}" type="datetime1">
              <a:rPr lang="en-US" smtClean="0"/>
              <a:t>11/12/2025</a:t>
            </a:fld>
            <a:endParaRPr lang="en-US"/>
          </a:p>
        </p:txBody>
      </p:sp>
      <p:sp>
        <p:nvSpPr>
          <p:cNvPr id="8" name="Footer Placeholder 7"/>
          <p:cNvSpPr>
            <a:spLocks noGrp="1"/>
          </p:cNvSpPr>
          <p:nvPr>
            <p:ph type="ftr" sz="quarter" idx="11"/>
          </p:nvPr>
        </p:nvSpPr>
        <p:spPr/>
        <p:txBody>
          <a:bodyPr/>
          <a:lstStyle/>
          <a:p>
            <a:r>
              <a:rPr lang="en-US"/>
              <a:t>Town of Middleton</a:t>
            </a:r>
          </a:p>
        </p:txBody>
      </p:sp>
      <p:sp>
        <p:nvSpPr>
          <p:cNvPr id="9" name="Slide Number Placeholder 8"/>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2102508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44F03D-A745-4DD1-86E8-7D22C6D9C83C}" type="datetime1">
              <a:rPr lang="en-US" smtClean="0"/>
              <a:t>11/12/2025</a:t>
            </a:fld>
            <a:endParaRPr lang="en-US"/>
          </a:p>
        </p:txBody>
      </p:sp>
      <p:sp>
        <p:nvSpPr>
          <p:cNvPr id="4" name="Footer Placeholder 3"/>
          <p:cNvSpPr>
            <a:spLocks noGrp="1"/>
          </p:cNvSpPr>
          <p:nvPr>
            <p:ph type="ftr" sz="quarter" idx="11"/>
          </p:nvPr>
        </p:nvSpPr>
        <p:spPr/>
        <p:txBody>
          <a:bodyPr/>
          <a:lstStyle/>
          <a:p>
            <a:r>
              <a:rPr lang="en-US"/>
              <a:t>Town of Middleton</a:t>
            </a:r>
          </a:p>
        </p:txBody>
      </p:sp>
      <p:sp>
        <p:nvSpPr>
          <p:cNvPr id="5" name="Slide Number Placeholder 4"/>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4116870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7C2C4-5ED6-413E-AACB-2DFC20A58BD2}" type="datetime1">
              <a:rPr lang="en-US" smtClean="0"/>
              <a:t>11/12/2025</a:t>
            </a:fld>
            <a:endParaRPr lang="en-US"/>
          </a:p>
        </p:txBody>
      </p:sp>
      <p:sp>
        <p:nvSpPr>
          <p:cNvPr id="3" name="Footer Placeholder 2"/>
          <p:cNvSpPr>
            <a:spLocks noGrp="1"/>
          </p:cNvSpPr>
          <p:nvPr>
            <p:ph type="ftr" sz="quarter" idx="11"/>
          </p:nvPr>
        </p:nvSpPr>
        <p:spPr/>
        <p:txBody>
          <a:bodyPr/>
          <a:lstStyle/>
          <a:p>
            <a:r>
              <a:rPr lang="en-US"/>
              <a:t>Town of Middleton</a:t>
            </a:r>
          </a:p>
        </p:txBody>
      </p:sp>
      <p:sp>
        <p:nvSpPr>
          <p:cNvPr id="4" name="Slide Number Placeholder 3"/>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482026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C0AADFF-C22A-4AD6-BF4D-02A33CDD3D9B}" type="datetime1">
              <a:rPr lang="en-US" smtClean="0"/>
              <a:t>11/12/2025</a:t>
            </a:fld>
            <a:endParaRPr lang="en-US"/>
          </a:p>
        </p:txBody>
      </p:sp>
      <p:sp>
        <p:nvSpPr>
          <p:cNvPr id="6" name="Footer Placeholder 5"/>
          <p:cNvSpPr>
            <a:spLocks noGrp="1"/>
          </p:cNvSpPr>
          <p:nvPr>
            <p:ph type="ftr" sz="quarter" idx="11"/>
          </p:nvPr>
        </p:nvSpPr>
        <p:spPr/>
        <p:txBody>
          <a:bodyPr/>
          <a:lstStyle/>
          <a:p>
            <a:r>
              <a:rPr lang="en-US"/>
              <a:t>Town of Middleton</a:t>
            </a:r>
          </a:p>
        </p:txBody>
      </p:sp>
      <p:sp>
        <p:nvSpPr>
          <p:cNvPr id="7" name="Slide Number Placeholder 6"/>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121084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85F4733-8588-42D2-B898-880B628DA416}" type="datetime1">
              <a:rPr lang="en-US" smtClean="0"/>
              <a:t>11/12/2025</a:t>
            </a:fld>
            <a:endParaRPr lang="en-US"/>
          </a:p>
        </p:txBody>
      </p:sp>
      <p:sp>
        <p:nvSpPr>
          <p:cNvPr id="6" name="Footer Placeholder 5"/>
          <p:cNvSpPr>
            <a:spLocks noGrp="1"/>
          </p:cNvSpPr>
          <p:nvPr>
            <p:ph type="ftr" sz="quarter" idx="11"/>
          </p:nvPr>
        </p:nvSpPr>
        <p:spPr/>
        <p:txBody>
          <a:bodyPr/>
          <a:lstStyle/>
          <a:p>
            <a:r>
              <a:rPr lang="en-US"/>
              <a:t>Town of Middleton</a:t>
            </a:r>
          </a:p>
        </p:txBody>
      </p:sp>
      <p:sp>
        <p:nvSpPr>
          <p:cNvPr id="7" name="Slide Number Placeholder 6"/>
          <p:cNvSpPr>
            <a:spLocks noGrp="1"/>
          </p:cNvSpPr>
          <p:nvPr>
            <p:ph type="sldNum" sz="quarter" idx="12"/>
          </p:nvPr>
        </p:nvSpPr>
        <p:spPr/>
        <p:txBody>
          <a:bodyPr/>
          <a:lstStyle/>
          <a:p>
            <a:fld id="{B2B8BA05-4409-4987-AA15-6D3461FC3546}" type="slidenum">
              <a:rPr lang="en-US" smtClean="0"/>
              <a:t>‹#›</a:t>
            </a:fld>
            <a:endParaRPr lang="en-US"/>
          </a:p>
        </p:txBody>
      </p:sp>
    </p:spTree>
    <p:extLst>
      <p:ext uri="{BB962C8B-B14F-4D97-AF65-F5344CB8AC3E}">
        <p14:creationId xmlns:p14="http://schemas.microsoft.com/office/powerpoint/2010/main" val="2797685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1322991-B562-412C-BF48-2E1A2CF49439}" type="datetime1">
              <a:rPr lang="en-US" smtClean="0"/>
              <a:t>11/12/2025</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r>
              <a:rPr lang="en-US"/>
              <a:t>Town of Middleton</a:t>
            </a:r>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2B8BA05-4409-4987-AA15-6D3461FC3546}" type="slidenum">
              <a:rPr lang="en-US" smtClean="0"/>
              <a:t>‹#›</a:t>
            </a:fld>
            <a:endParaRPr lang="en-US"/>
          </a:p>
        </p:txBody>
      </p:sp>
    </p:spTree>
    <p:extLst>
      <p:ext uri="{BB962C8B-B14F-4D97-AF65-F5344CB8AC3E}">
        <p14:creationId xmlns:p14="http://schemas.microsoft.com/office/powerpoint/2010/main" val="2109738737"/>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8225" y="2917768"/>
            <a:ext cx="9027623" cy="1911927"/>
          </a:xfrm>
        </p:spPr>
        <p:txBody>
          <a:bodyPr>
            <a:normAutofit fontScale="90000"/>
          </a:bodyPr>
          <a:lstStyle/>
          <a:p>
            <a:r>
              <a:rPr lang="en-US" sz="3100" b="1" dirty="0">
                <a:solidFill>
                  <a:schemeClr val="bg1"/>
                </a:solidFill>
                <a:latin typeface="Times New Roman" panose="02020603050405020304" pitchFamily="18" charset="0"/>
                <a:cs typeface="Times New Roman" panose="02020603050405020304" pitchFamily="18" charset="0"/>
              </a:rPr>
              <a:t>Town of Middleton</a:t>
            </a:r>
            <a:br>
              <a:rPr lang="en-US" sz="3100" dirty="0">
                <a:solidFill>
                  <a:schemeClr val="bg1"/>
                </a:solidFill>
                <a:latin typeface="Times New Roman" panose="02020603050405020304" pitchFamily="18" charset="0"/>
                <a:cs typeface="Times New Roman" panose="02020603050405020304" pitchFamily="18" charset="0"/>
              </a:rPr>
            </a:br>
            <a:r>
              <a:rPr lang="en-US" sz="3100" b="1" dirty="0">
                <a:solidFill>
                  <a:schemeClr val="bg1"/>
                </a:solidFill>
                <a:latin typeface="Times New Roman" panose="02020603050405020304" pitchFamily="18" charset="0"/>
                <a:cs typeface="Times New Roman" panose="02020603050405020304" pitchFamily="18" charset="0"/>
              </a:rPr>
              <a:t>Property Tax Classification Hearing </a:t>
            </a:r>
            <a:br>
              <a:rPr lang="en-US" sz="3100" dirty="0">
                <a:solidFill>
                  <a:schemeClr val="bg1"/>
                </a:solidFill>
                <a:latin typeface="Times New Roman" panose="02020603050405020304" pitchFamily="18" charset="0"/>
                <a:cs typeface="Times New Roman" panose="02020603050405020304" pitchFamily="18" charset="0"/>
              </a:rPr>
            </a:br>
            <a:r>
              <a:rPr lang="en-US" sz="3100" b="1" dirty="0">
                <a:solidFill>
                  <a:schemeClr val="bg1"/>
                </a:solidFill>
                <a:latin typeface="Times New Roman" panose="02020603050405020304" pitchFamily="18" charset="0"/>
                <a:cs typeface="Times New Roman" panose="02020603050405020304" pitchFamily="18" charset="0"/>
              </a:rPr>
              <a:t>Presentation and Information</a:t>
            </a:r>
            <a:br>
              <a:rPr lang="en-US" sz="3100" dirty="0">
                <a:solidFill>
                  <a:schemeClr val="bg1"/>
                </a:solidFill>
                <a:latin typeface="Times New Roman" panose="02020603050405020304" pitchFamily="18" charset="0"/>
                <a:cs typeface="Times New Roman" panose="02020603050405020304" pitchFamily="18" charset="0"/>
              </a:rPr>
            </a:br>
            <a:r>
              <a:rPr lang="en-US" sz="3100" b="1" dirty="0">
                <a:solidFill>
                  <a:schemeClr val="bg1"/>
                </a:solidFill>
                <a:latin typeface="Times New Roman" panose="02020603050405020304" pitchFamily="18" charset="0"/>
                <a:cs typeface="Times New Roman" panose="02020603050405020304" pitchFamily="18" charset="0"/>
              </a:rPr>
              <a:t>Fiscal Year 2026</a:t>
            </a:r>
            <a:br>
              <a:rPr lang="en-US" sz="4000" b="1" dirty="0"/>
            </a:br>
            <a:br>
              <a:rPr lang="en-US" sz="4000" b="1" dirty="0"/>
            </a:br>
            <a:br>
              <a:rPr lang="en-US" dirty="0"/>
            </a:br>
            <a:endParaRPr lang="en-US" dirty="0"/>
          </a:p>
        </p:txBody>
      </p:sp>
      <p:sp>
        <p:nvSpPr>
          <p:cNvPr id="3" name="Subtitle 2"/>
          <p:cNvSpPr>
            <a:spLocks noGrp="1"/>
          </p:cNvSpPr>
          <p:nvPr>
            <p:ph type="subTitle" idx="1"/>
          </p:nvPr>
        </p:nvSpPr>
        <p:spPr>
          <a:xfrm>
            <a:off x="1662546" y="4031672"/>
            <a:ext cx="8877993" cy="2901141"/>
          </a:xfrm>
        </p:spPr>
        <p:txBody>
          <a:bodyPr>
            <a:normAutofit fontScale="85000" lnSpcReduction="20000"/>
          </a:bodyPr>
          <a:lstStyle/>
          <a:p>
            <a:r>
              <a:rPr lang="en-US" b="1" dirty="0">
                <a:solidFill>
                  <a:schemeClr val="bg1"/>
                </a:solidFill>
                <a:latin typeface="Times New Roman" panose="02020603050405020304" pitchFamily="18" charset="0"/>
                <a:cs typeface="Times New Roman" panose="02020603050405020304" pitchFamily="18" charset="0"/>
              </a:rPr>
              <a:t>Tuesday November 18, 2025 </a:t>
            </a:r>
          </a:p>
          <a:p>
            <a:r>
              <a:rPr lang="en-US" b="1" dirty="0">
                <a:solidFill>
                  <a:schemeClr val="bg1"/>
                </a:solidFill>
                <a:latin typeface="Times New Roman" panose="02020603050405020304" pitchFamily="18" charset="0"/>
                <a:cs typeface="Times New Roman" panose="02020603050405020304" pitchFamily="18" charset="0"/>
              </a:rPr>
              <a:t> Prepared by the Board of Assessors</a:t>
            </a:r>
          </a:p>
          <a:p>
            <a:r>
              <a:rPr lang="en-US" b="1" dirty="0">
                <a:solidFill>
                  <a:schemeClr val="bg1"/>
                </a:solidFill>
                <a:latin typeface="Times New Roman" panose="02020603050405020304" pitchFamily="18" charset="0"/>
                <a:cs typeface="Times New Roman" panose="02020603050405020304" pitchFamily="18" charset="0"/>
              </a:rPr>
              <a:t>Meredith Stone M.A.A. - Chair</a:t>
            </a:r>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Toula Guarino M.A.A. -Clerk</a:t>
            </a:r>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Deborah J. Carbone M.A.A.</a:t>
            </a:r>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Bradford W. Swanson M.A.A. Chief Assessor</a:t>
            </a:r>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Kate B. Davies - Deputy Assessor</a:t>
            </a:r>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 Jodi Fish &amp; Donna Peary- P/T Assessing Administrative Assistant/Data Collector</a:t>
            </a:r>
            <a:endParaRPr lang="en-US" dirty="0">
              <a:solidFill>
                <a:schemeClr val="bg1"/>
              </a:solidFill>
              <a:latin typeface="Times New Roman" panose="02020603050405020304" pitchFamily="18" charset="0"/>
              <a:cs typeface="Times New Roman" panose="02020603050405020304" pitchFamily="18" charset="0"/>
            </a:endParaRPr>
          </a:p>
          <a:p>
            <a:endParaRPr lang="en-US" dirty="0"/>
          </a:p>
        </p:txBody>
      </p:sp>
      <p:pic>
        <p:nvPicPr>
          <p:cNvPr id="1027" name="Picture 3" descr="townlogo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62205" y="83127"/>
            <a:ext cx="1903614" cy="1903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a:extLst>
              <a:ext uri="{FF2B5EF4-FFF2-40B4-BE49-F238E27FC236}">
                <a16:creationId xmlns:a16="http://schemas.microsoft.com/office/drawing/2014/main" id="{D6E6991B-1C2D-477E-A0C1-73D8A1D06C31}"/>
              </a:ext>
            </a:extLst>
          </p:cNvPr>
          <p:cNvSpPr>
            <a:spLocks noGrp="1"/>
          </p:cNvSpPr>
          <p:nvPr>
            <p:ph type="sldNum" sz="quarter" idx="12"/>
          </p:nvPr>
        </p:nvSpPr>
        <p:spPr/>
        <p:txBody>
          <a:bodyPr/>
          <a:lstStyle/>
          <a:p>
            <a:fld id="{B2B8BA05-4409-4987-AA15-6D3461FC3546}" type="slidenum">
              <a:rPr lang="en-US" smtClean="0"/>
              <a:t>1</a:t>
            </a:fld>
            <a:endParaRPr lang="en-US"/>
          </a:p>
        </p:txBody>
      </p:sp>
    </p:spTree>
    <p:extLst>
      <p:ext uri="{BB962C8B-B14F-4D97-AF65-F5344CB8AC3E}">
        <p14:creationId xmlns:p14="http://schemas.microsoft.com/office/powerpoint/2010/main" val="4005041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575" y="309115"/>
            <a:ext cx="11300456" cy="1508760"/>
          </a:xfrm>
        </p:spPr>
        <p:txBody>
          <a:bodyPr/>
          <a:lstStyle/>
          <a:p>
            <a:pPr algn="ctr"/>
            <a:r>
              <a:rPr lang="en-US" dirty="0">
                <a:solidFill>
                  <a:schemeClr val="bg1"/>
                </a:solidFill>
              </a:rPr>
              <a:t>Small commercial exemption</a:t>
            </a:r>
          </a:p>
        </p:txBody>
      </p:sp>
      <p:sp>
        <p:nvSpPr>
          <p:cNvPr id="3" name="Content Placeholder 2"/>
          <p:cNvSpPr>
            <a:spLocks noGrp="1"/>
          </p:cNvSpPr>
          <p:nvPr>
            <p:ph idx="1"/>
          </p:nvPr>
        </p:nvSpPr>
        <p:spPr>
          <a:xfrm>
            <a:off x="937761" y="2051009"/>
            <a:ext cx="10306083" cy="4206240"/>
          </a:xfrm>
        </p:spPr>
        <p:txBody>
          <a:bodyPr/>
          <a:lstStyle/>
          <a:p>
            <a:pPr marL="0" marR="0" algn="just">
              <a:spcBef>
                <a:spcPts val="0"/>
              </a:spcBef>
              <a:spcAft>
                <a:spcPts val="0"/>
              </a:spcAft>
            </a:pPr>
            <a:endParaRPr lang="en-US" sz="2400" b="1"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The following communities have adopted the exemption:</a:t>
            </a:r>
            <a:endParaRPr lang="en-US" sz="1600" dirty="0">
              <a:solidFill>
                <a:schemeClr val="bg1"/>
              </a:solidFill>
              <a:latin typeface="Times New Roman" panose="02020603050405020304" pitchFamily="18" charset="0"/>
              <a:ea typeface="Times New Roman" panose="02020603050405020304" pitchFamily="18" charset="0"/>
            </a:endParaRPr>
          </a:p>
          <a:p>
            <a:pPr algn="just"/>
            <a:r>
              <a:rPr lang="en-US" sz="2400" i="1" dirty="0">
                <a:solidFill>
                  <a:schemeClr val="bg1"/>
                </a:solidFill>
              </a:rPr>
              <a:t>Auburn, Avon, Bellingham, Berlin, Braintree, Chelmsford, Dartmouth, Erving, New Ashford, North Attleborough, Seekonk, Swampscott, Westford and Wrentham.</a:t>
            </a:r>
          </a:p>
          <a:p>
            <a:pPr algn="ctr"/>
            <a:endParaRPr lang="en-US" i="1" dirty="0">
              <a:solidFill>
                <a:schemeClr val="bg1"/>
              </a:solidFill>
            </a:endParaRPr>
          </a:p>
          <a:p>
            <a:pPr marL="0" marR="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The mechanics of the Small Commercial Exemption are similar</a:t>
            </a:r>
          </a:p>
          <a:p>
            <a:pPr marL="0" marR="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 to the Residential Exemption. </a:t>
            </a:r>
            <a:endParaRPr lang="en-US" sz="1600" dirty="0">
              <a:solidFill>
                <a:schemeClr val="bg1"/>
              </a:solidFill>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600" dirty="0">
              <a:solidFill>
                <a:schemeClr val="bg1"/>
              </a:solidFill>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600" dirty="0">
              <a:solidFill>
                <a:schemeClr val="bg1"/>
              </a:solidFill>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An annual application process is required confirming payroll information</a:t>
            </a:r>
            <a:endParaRPr lang="en-US" sz="1600" dirty="0">
              <a:solidFill>
                <a:schemeClr val="bg1"/>
              </a:solidFill>
              <a:latin typeface="Times New Roman" panose="02020603050405020304" pitchFamily="18" charset="0"/>
              <a:ea typeface="Times New Roman" panose="02020603050405020304" pitchFamily="18" charset="0"/>
            </a:endParaRPr>
          </a:p>
          <a:p>
            <a:pPr algn="ctr"/>
            <a:endParaRPr lang="en-US" i="1" dirty="0"/>
          </a:p>
        </p:txBody>
      </p:sp>
      <p:sp>
        <p:nvSpPr>
          <p:cNvPr id="5" name="Slide Number Placeholder 4">
            <a:extLst>
              <a:ext uri="{FF2B5EF4-FFF2-40B4-BE49-F238E27FC236}">
                <a16:creationId xmlns:a16="http://schemas.microsoft.com/office/drawing/2014/main" id="{B3D12A31-965E-401E-AFA7-039EB5113345}"/>
              </a:ext>
            </a:extLst>
          </p:cNvPr>
          <p:cNvSpPr>
            <a:spLocks noGrp="1"/>
          </p:cNvSpPr>
          <p:nvPr>
            <p:ph type="sldNum" sz="quarter" idx="12"/>
          </p:nvPr>
        </p:nvSpPr>
        <p:spPr/>
        <p:txBody>
          <a:bodyPr/>
          <a:lstStyle/>
          <a:p>
            <a:fld id="{B2B8BA05-4409-4987-AA15-6D3461FC3546}" type="slidenum">
              <a:rPr lang="en-US" smtClean="0"/>
              <a:t>10</a:t>
            </a:fld>
            <a:endParaRPr lang="en-US"/>
          </a:p>
        </p:txBody>
      </p:sp>
    </p:spTree>
    <p:extLst>
      <p:ext uri="{BB962C8B-B14F-4D97-AF65-F5344CB8AC3E}">
        <p14:creationId xmlns:p14="http://schemas.microsoft.com/office/powerpoint/2010/main" val="1043851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011" y="806335"/>
            <a:ext cx="11363498" cy="556952"/>
          </a:xfrm>
        </p:spPr>
        <p:txBody>
          <a:bodyPr>
            <a:normAutofit fontScale="90000"/>
          </a:bodyPr>
          <a:lstStyle/>
          <a:p>
            <a:pPr marL="342900" marR="0" lvl="0" indent="-342900" algn="ctr">
              <a:spcBef>
                <a:spcPts val="0"/>
              </a:spcBef>
              <a:spcAft>
                <a:spcPts val="0"/>
              </a:spcAft>
            </a:pPr>
            <a:r>
              <a:rPr lang="en-US" sz="4400" b="1" u="sng" dirty="0">
                <a:solidFill>
                  <a:schemeClr val="bg1"/>
                </a:solidFill>
                <a:latin typeface="Times New Roman" panose="02020603050405020304" pitchFamily="18" charset="0"/>
                <a:ea typeface="Times New Roman" panose="02020603050405020304" pitchFamily="18" charset="0"/>
              </a:rPr>
              <a:t>CLASSIFICATION</a:t>
            </a:r>
            <a:r>
              <a:rPr lang="en-US" b="1" dirty="0">
                <a:solidFill>
                  <a:schemeClr val="bg1"/>
                </a:solidFill>
                <a:latin typeface="Times New Roman" panose="02020603050405020304" pitchFamily="18" charset="0"/>
                <a:ea typeface="Times New Roman" panose="02020603050405020304" pitchFamily="18" charset="0"/>
              </a:rPr>
              <a:t>:</a:t>
            </a:r>
            <a:r>
              <a:rPr lang="en-US" b="1" dirty="0">
                <a:latin typeface="Times New Roman" panose="02020603050405020304" pitchFamily="18" charset="0"/>
                <a:ea typeface="Times New Roman" panose="02020603050405020304" pitchFamily="18" charset="0"/>
              </a:rPr>
              <a:t> </a:t>
            </a:r>
            <a:br>
              <a:rPr lang="en-US" sz="2800" dirty="0">
                <a:latin typeface="Times New Roman" panose="02020603050405020304" pitchFamily="18" charset="0"/>
                <a:ea typeface="Times New Roman" panose="02020603050405020304" pitchFamily="18" charset="0"/>
              </a:rPr>
            </a:br>
            <a:endParaRPr lang="en-US" dirty="0"/>
          </a:p>
        </p:txBody>
      </p:sp>
      <p:sp>
        <p:nvSpPr>
          <p:cNvPr id="3" name="Content Placeholder 2"/>
          <p:cNvSpPr>
            <a:spLocks noGrp="1"/>
          </p:cNvSpPr>
          <p:nvPr>
            <p:ph idx="1"/>
          </p:nvPr>
        </p:nvSpPr>
        <p:spPr>
          <a:xfrm>
            <a:off x="399011" y="1803861"/>
            <a:ext cx="11363498" cy="4813069"/>
          </a:xfrm>
        </p:spPr>
        <p:txBody>
          <a:bodyPr/>
          <a:lstStyle/>
          <a:p>
            <a:pPr marL="0" marR="0" algn="just">
              <a:spcBef>
                <a:spcPts val="0"/>
              </a:spcBef>
              <a:spcAft>
                <a:spcPts val="0"/>
              </a:spcAft>
            </a:pPr>
            <a:r>
              <a:rPr lang="en-US" sz="2400" b="1" dirty="0">
                <a:solidFill>
                  <a:schemeClr val="bg1"/>
                </a:solidFill>
                <a:latin typeface="Times New Roman" panose="02020603050405020304" pitchFamily="18" charset="0"/>
                <a:ea typeface="Book Antiqua" panose="02040602050305030304" pitchFamily="18" charset="0"/>
              </a:rPr>
              <a:t>“An amendment to the Massachusetts Constitution endorsed by the electorate in 1978 resulted in the Classification Act.  This</a:t>
            </a:r>
            <a:r>
              <a:rPr lang="en-US" sz="2400" b="1" spc="-5" dirty="0">
                <a:solidFill>
                  <a:schemeClr val="bg1"/>
                </a:solidFill>
                <a:latin typeface="Times New Roman" panose="02020603050405020304" pitchFamily="18" charset="0"/>
                <a:ea typeface="Book Antiqua" panose="02040602050305030304" pitchFamily="18" charset="0"/>
              </a:rPr>
              <a:t> </a:t>
            </a:r>
            <a:r>
              <a:rPr lang="en-US" sz="2400" b="1" dirty="0">
                <a:solidFill>
                  <a:schemeClr val="bg1"/>
                </a:solidFill>
                <a:latin typeface="Times New Roman" panose="02020603050405020304" pitchFamily="18" charset="0"/>
                <a:ea typeface="Book Antiqua" panose="02040602050305030304" pitchFamily="18" charset="0"/>
              </a:rPr>
              <a:t>Act requires municipalities to classify real property into one of four classes, according to use: residential, open space, commercial and industrial.</a:t>
            </a:r>
            <a:endParaRPr lang="en-US" sz="1600" dirty="0">
              <a:solidFill>
                <a:schemeClr val="bg1"/>
              </a:solidFill>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 </a:t>
            </a:r>
            <a:endParaRPr lang="en-US" sz="1600" dirty="0">
              <a:solidFill>
                <a:schemeClr val="bg1"/>
              </a:solidFill>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2400" b="1" dirty="0">
                <a:solidFill>
                  <a:schemeClr val="bg1"/>
                </a:solidFill>
                <a:latin typeface="Times New Roman" panose="02020603050405020304" pitchFamily="18" charset="0"/>
                <a:ea typeface="Book Antiqua" panose="02040602050305030304" pitchFamily="18" charset="0"/>
              </a:rPr>
              <a:t>Cities and towns that are certified as assessing property at full and fair cash value may elect to shift the tax burden among the major property classes within certain limits established by law.  </a:t>
            </a:r>
            <a:r>
              <a:rPr lang="en-US" sz="2400" b="1" u="sng" dirty="0">
                <a:solidFill>
                  <a:schemeClr val="bg1"/>
                </a:solidFill>
                <a:latin typeface="Times New Roman" panose="02020603050405020304" pitchFamily="18" charset="0"/>
                <a:ea typeface="Book Antiqua" panose="02040602050305030304" pitchFamily="18" charset="0"/>
              </a:rPr>
              <a:t>The adoption of different rates does not change the total property tax levy</a:t>
            </a:r>
            <a:r>
              <a:rPr lang="en-US" sz="2400" b="1" dirty="0">
                <a:solidFill>
                  <a:schemeClr val="bg1"/>
                </a:solidFill>
                <a:latin typeface="Times New Roman" panose="02020603050405020304" pitchFamily="18" charset="0"/>
                <a:ea typeface="Book Antiqua" panose="02040602050305030304" pitchFamily="18" charset="0"/>
              </a:rPr>
              <a:t>; rather it determines the share of t</a:t>
            </a:r>
            <a:r>
              <a:rPr lang="en-US" sz="2400" b="1" spc="-5" dirty="0">
                <a:solidFill>
                  <a:schemeClr val="bg1"/>
                </a:solidFill>
                <a:latin typeface="Times New Roman" panose="02020603050405020304" pitchFamily="18" charset="0"/>
                <a:ea typeface="Book Antiqua" panose="02040602050305030304" pitchFamily="18" charset="0"/>
              </a:rPr>
              <a:t>h</a:t>
            </a:r>
            <a:r>
              <a:rPr lang="en-US" sz="2400" b="1" dirty="0">
                <a:solidFill>
                  <a:schemeClr val="bg1"/>
                </a:solidFill>
                <a:latin typeface="Times New Roman" panose="02020603050405020304" pitchFamily="18" charset="0"/>
                <a:ea typeface="Book Antiqua" panose="02040602050305030304" pitchFamily="18" charset="0"/>
              </a:rPr>
              <a:t>e total levy to be borne by each class.” (</a:t>
            </a:r>
            <a:r>
              <a:rPr lang="en-US" sz="2400" b="1" i="1" dirty="0">
                <a:solidFill>
                  <a:schemeClr val="bg1"/>
                </a:solidFill>
                <a:latin typeface="Times New Roman" panose="02020603050405020304" pitchFamily="18" charset="0"/>
                <a:ea typeface="Book Antiqua" panose="02040602050305030304" pitchFamily="18" charset="0"/>
              </a:rPr>
              <a:t>Tax Classification BLA Publication</a:t>
            </a:r>
            <a:r>
              <a:rPr lang="en-US" sz="2400" b="1" dirty="0">
                <a:solidFill>
                  <a:schemeClr val="bg1"/>
                </a:solidFill>
                <a:latin typeface="Times New Roman" panose="02020603050405020304" pitchFamily="18" charset="0"/>
                <a:ea typeface="Book Antiqua" panose="02040602050305030304" pitchFamily="18" charset="0"/>
              </a:rPr>
              <a:t>)</a:t>
            </a:r>
            <a:endParaRPr lang="en-US" sz="1600" dirty="0">
              <a:solidFill>
                <a:schemeClr val="bg1"/>
              </a:solidFill>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600" dirty="0">
              <a:solidFill>
                <a:schemeClr val="bg1"/>
              </a:solidFill>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2400" b="1" dirty="0">
                <a:solidFill>
                  <a:schemeClr val="bg1"/>
                </a:solidFill>
                <a:latin typeface="Times New Roman" panose="02020603050405020304" pitchFamily="18" charset="0"/>
                <a:ea typeface="Book Antiqua" panose="02040602050305030304" pitchFamily="18" charset="0"/>
              </a:rPr>
              <a:t>The share of the levy raised by the commercial and industrial classes and personal property may be increased 50% as long as the residential and open space classes raise at least 65% of what they would have raised without the shift.  </a:t>
            </a:r>
            <a:endParaRPr lang="en-US" sz="1600" dirty="0">
              <a:solidFill>
                <a:schemeClr val="bg1"/>
              </a:solidFill>
              <a:effectLst/>
              <a:latin typeface="Times New Roman" panose="02020603050405020304" pitchFamily="18" charset="0"/>
              <a:ea typeface="Times New Roman" panose="02020603050405020304" pitchFamily="18" charset="0"/>
            </a:endParaRPr>
          </a:p>
        </p:txBody>
      </p:sp>
      <p:sp>
        <p:nvSpPr>
          <p:cNvPr id="5" name="Slide Number Placeholder 4">
            <a:extLst>
              <a:ext uri="{FF2B5EF4-FFF2-40B4-BE49-F238E27FC236}">
                <a16:creationId xmlns:a16="http://schemas.microsoft.com/office/drawing/2014/main" id="{FE1079E4-912F-4184-A39A-51F7022022B8}"/>
              </a:ext>
            </a:extLst>
          </p:cNvPr>
          <p:cNvSpPr>
            <a:spLocks noGrp="1"/>
          </p:cNvSpPr>
          <p:nvPr>
            <p:ph type="sldNum" sz="quarter" idx="12"/>
          </p:nvPr>
        </p:nvSpPr>
        <p:spPr/>
        <p:txBody>
          <a:bodyPr/>
          <a:lstStyle/>
          <a:p>
            <a:fld id="{B2B8BA05-4409-4987-AA15-6D3461FC3546}" type="slidenum">
              <a:rPr lang="en-US" smtClean="0"/>
              <a:t>11</a:t>
            </a:fld>
            <a:endParaRPr lang="en-US"/>
          </a:p>
        </p:txBody>
      </p:sp>
    </p:spTree>
    <p:extLst>
      <p:ext uri="{BB962C8B-B14F-4D97-AF65-F5344CB8AC3E}">
        <p14:creationId xmlns:p14="http://schemas.microsoft.com/office/powerpoint/2010/main" val="1639610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7572" y="589667"/>
            <a:ext cx="10257905" cy="1631216"/>
          </a:xfrm>
          <a:prstGeom prst="rect">
            <a:avLst/>
          </a:prstGeom>
        </p:spPr>
        <p:txBody>
          <a:bodyPr wrap="square">
            <a:spAutoFit/>
          </a:bodyPr>
          <a:lstStyle/>
          <a:p>
            <a:pPr algn="just"/>
            <a:r>
              <a:rPr lang="en-US" sz="2000" b="1" dirty="0">
                <a:solidFill>
                  <a:schemeClr val="bg1"/>
                </a:solidFill>
                <a:latin typeface="Times New Roman" panose="02020603050405020304" pitchFamily="18" charset="0"/>
                <a:ea typeface="Book Antiqua" panose="02040602050305030304" pitchFamily="18" charset="0"/>
              </a:rPr>
              <a:t>FY 2025 of 351 municipalities in the Commonwealth, 113 (32%) shift the tax rate. </a:t>
            </a:r>
            <a:endParaRPr lang="en-US" sz="2000" dirty="0">
              <a:solidFill>
                <a:schemeClr val="bg1"/>
              </a:solidFill>
              <a:latin typeface="Times New Roman" panose="02020603050405020304" pitchFamily="18" charset="0"/>
              <a:ea typeface="Times New Roman" panose="02020603050405020304" pitchFamily="18" charset="0"/>
            </a:endParaRPr>
          </a:p>
          <a:p>
            <a:pPr algn="just"/>
            <a:r>
              <a:rPr lang="en-US" sz="2000" b="1" dirty="0">
                <a:solidFill>
                  <a:schemeClr val="bg1"/>
                </a:solidFill>
                <a:latin typeface="Times New Roman" panose="02020603050405020304" pitchFamily="18" charset="0"/>
                <a:ea typeface="Book Antiqua" panose="02040602050305030304" pitchFamily="18" charset="0"/>
              </a:rPr>
              <a:t> </a:t>
            </a:r>
            <a:endParaRPr lang="en-US" sz="2000" dirty="0">
              <a:solidFill>
                <a:schemeClr val="bg1"/>
              </a:solidFill>
              <a:latin typeface="Times New Roman" panose="02020603050405020304" pitchFamily="18" charset="0"/>
              <a:ea typeface="Times New Roman" panose="02020603050405020304" pitchFamily="18" charset="0"/>
            </a:endParaRPr>
          </a:p>
          <a:p>
            <a:pPr algn="just"/>
            <a:r>
              <a:rPr lang="en-US" sz="2000" b="1" dirty="0">
                <a:solidFill>
                  <a:schemeClr val="bg1"/>
                </a:solidFill>
                <a:latin typeface="Times New Roman" panose="02020603050405020304" pitchFamily="18" charset="0"/>
                <a:ea typeface="Book Antiqua" panose="02040602050305030304" pitchFamily="18" charset="0"/>
              </a:rPr>
              <a:t>Of the 113, 67 (59%) shift over 1.50 to CIP (Commercial, Industrial, Personal Property) </a:t>
            </a:r>
          </a:p>
          <a:p>
            <a:pPr algn="just"/>
            <a:endParaRPr lang="en-US" sz="2000" b="1" dirty="0">
              <a:solidFill>
                <a:schemeClr val="bg1"/>
              </a:solidFill>
              <a:latin typeface="Times New Roman" panose="02020603050405020304" pitchFamily="18" charset="0"/>
              <a:ea typeface="Book Antiqua" panose="02040602050305030304" pitchFamily="18" charset="0"/>
            </a:endParaRPr>
          </a:p>
          <a:p>
            <a:pPr algn="just"/>
            <a:r>
              <a:rPr lang="en-US" sz="2000" b="1" dirty="0">
                <a:solidFill>
                  <a:schemeClr val="bg1"/>
                </a:solidFill>
                <a:latin typeface="Times New Roman" panose="02020603050405020304" pitchFamily="18" charset="0"/>
                <a:ea typeface="Book Antiqua" panose="02040602050305030304" pitchFamily="18" charset="0"/>
              </a:rPr>
              <a:t>In Essex County, the following communities shift their rate</a:t>
            </a:r>
            <a:r>
              <a:rPr lang="en-US" b="1" dirty="0">
                <a:solidFill>
                  <a:schemeClr val="bg1"/>
                </a:solidFill>
                <a:latin typeface="Times New Roman" panose="02020603050405020304" pitchFamily="18" charset="0"/>
                <a:ea typeface="Book Antiqua" panose="02040602050305030304" pitchFamily="18" charset="0"/>
              </a:rPr>
              <a:t>:</a:t>
            </a:r>
            <a:endParaRPr lang="en-US" sz="1200" dirty="0">
              <a:solidFill>
                <a:schemeClr val="bg1"/>
              </a:solidFill>
              <a:effectLst/>
              <a:latin typeface="Times New Roman" panose="02020603050405020304" pitchFamily="18" charset="0"/>
              <a:ea typeface="Times New Roman" panose="02020603050405020304" pitchFamily="18" charset="0"/>
            </a:endParaRPr>
          </a:p>
        </p:txBody>
      </p:sp>
      <p:sp>
        <p:nvSpPr>
          <p:cNvPr id="8" name="Rectangle 7"/>
          <p:cNvSpPr/>
          <p:nvPr/>
        </p:nvSpPr>
        <p:spPr>
          <a:xfrm>
            <a:off x="656705" y="6056853"/>
            <a:ext cx="10374284" cy="369332"/>
          </a:xfrm>
          <a:prstGeom prst="rect">
            <a:avLst/>
          </a:prstGeom>
        </p:spPr>
        <p:txBody>
          <a:bodyPr wrap="square">
            <a:spAutoFit/>
          </a:bodyPr>
          <a:lstStyle/>
          <a:p>
            <a:pPr lvl="0" algn="just"/>
            <a:r>
              <a:rPr lang="en-US" b="1" dirty="0">
                <a:solidFill>
                  <a:schemeClr val="bg1"/>
                </a:solidFill>
                <a:latin typeface="Times New Roman" panose="02020603050405020304" pitchFamily="18" charset="0"/>
                <a:ea typeface="Book Antiqua" panose="02040602050305030304" pitchFamily="18" charset="0"/>
              </a:rPr>
              <a:t>*Please note that most of these communities are larger cities or towns and only three shift under 1.50.</a:t>
            </a:r>
          </a:p>
        </p:txBody>
      </p:sp>
      <p:sp>
        <p:nvSpPr>
          <p:cNvPr id="5" name="Slide Number Placeholder 4">
            <a:extLst>
              <a:ext uri="{FF2B5EF4-FFF2-40B4-BE49-F238E27FC236}">
                <a16:creationId xmlns:a16="http://schemas.microsoft.com/office/drawing/2014/main" id="{982F5513-B5CB-4C81-BFB0-2A5278AA32EB}"/>
              </a:ext>
            </a:extLst>
          </p:cNvPr>
          <p:cNvSpPr>
            <a:spLocks noGrp="1"/>
          </p:cNvSpPr>
          <p:nvPr>
            <p:ph type="sldNum" sz="quarter" idx="12"/>
          </p:nvPr>
        </p:nvSpPr>
        <p:spPr/>
        <p:txBody>
          <a:bodyPr/>
          <a:lstStyle/>
          <a:p>
            <a:fld id="{B2B8BA05-4409-4987-AA15-6D3461FC3546}" type="slidenum">
              <a:rPr lang="en-US" smtClean="0"/>
              <a:t>12</a:t>
            </a:fld>
            <a:endParaRPr lang="en-US"/>
          </a:p>
        </p:txBody>
      </p:sp>
      <p:pic>
        <p:nvPicPr>
          <p:cNvPr id="7" name="Picture 6">
            <a:extLst>
              <a:ext uri="{FF2B5EF4-FFF2-40B4-BE49-F238E27FC236}">
                <a16:creationId xmlns:a16="http://schemas.microsoft.com/office/drawing/2014/main" id="{0BD1E3CB-D79D-4B13-961A-1FB6F0C3D3F9}"/>
              </a:ext>
            </a:extLst>
          </p:cNvPr>
          <p:cNvPicPr>
            <a:picLocks noChangeAspect="1"/>
          </p:cNvPicPr>
          <p:nvPr/>
        </p:nvPicPr>
        <p:blipFill>
          <a:blip r:embed="rId2"/>
          <a:stretch>
            <a:fillRect/>
          </a:stretch>
        </p:blipFill>
        <p:spPr>
          <a:xfrm>
            <a:off x="656705" y="2220883"/>
            <a:ext cx="11044757" cy="3847367"/>
          </a:xfrm>
          <a:prstGeom prst="rect">
            <a:avLst/>
          </a:prstGeom>
        </p:spPr>
      </p:pic>
    </p:spTree>
    <p:extLst>
      <p:ext uri="{BB962C8B-B14F-4D97-AF65-F5344CB8AC3E}">
        <p14:creationId xmlns:p14="http://schemas.microsoft.com/office/powerpoint/2010/main" val="132478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524" y="1197620"/>
            <a:ext cx="10432472" cy="4893647"/>
          </a:xfrm>
          <a:prstGeom prst="rect">
            <a:avLst/>
          </a:prstGeom>
        </p:spPr>
        <p:txBody>
          <a:bodyPr wrap="square">
            <a:spAutoFit/>
          </a:bodyPr>
          <a:lstStyle/>
          <a:p>
            <a:pPr algn="just"/>
            <a:r>
              <a:rPr lang="en-US" sz="2400" b="1" dirty="0">
                <a:solidFill>
                  <a:schemeClr val="bg1"/>
                </a:solidFill>
                <a:latin typeface="Times New Roman" panose="02020603050405020304" pitchFamily="18" charset="0"/>
                <a:ea typeface="Book Antiqua" panose="02040602050305030304" pitchFamily="18" charset="0"/>
              </a:rPr>
              <a:t>The "Minimum Residential Factor" or MRF established by the Commissioner of Revenue is used to make certain that the shift of the tax burden complies with the Classificat</a:t>
            </a:r>
            <a:r>
              <a:rPr lang="en-US" sz="2400" b="1" spc="-5" dirty="0">
                <a:solidFill>
                  <a:schemeClr val="bg1"/>
                </a:solidFill>
                <a:latin typeface="Times New Roman" panose="02020603050405020304" pitchFamily="18" charset="0"/>
                <a:ea typeface="Book Antiqua" panose="02040602050305030304" pitchFamily="18" charset="0"/>
              </a:rPr>
              <a:t>i</a:t>
            </a:r>
            <a:r>
              <a:rPr lang="en-US" sz="2400" b="1" dirty="0">
                <a:solidFill>
                  <a:schemeClr val="bg1"/>
                </a:solidFill>
                <a:latin typeface="Times New Roman" panose="02020603050405020304" pitchFamily="18" charset="0"/>
                <a:ea typeface="Book Antiqua" panose="02040602050305030304" pitchFamily="18" charset="0"/>
              </a:rPr>
              <a:t>on Act.  If the minimum residential factor would be less than .650000, the community cannot make the maximum shift and must use a CIP factor less than 1.50.</a:t>
            </a:r>
            <a:endParaRPr lang="en-US" sz="2400" dirty="0">
              <a:solidFill>
                <a:schemeClr val="bg1"/>
              </a:solidFill>
              <a:latin typeface="Times New Roman" panose="02020603050405020304" pitchFamily="18" charset="0"/>
              <a:ea typeface="Times New Roman" panose="02020603050405020304" pitchFamily="18" charset="0"/>
            </a:endParaRPr>
          </a:p>
          <a:p>
            <a:pPr algn="just"/>
            <a:r>
              <a:rPr lang="en-US" sz="2400" dirty="0">
                <a:solidFill>
                  <a:schemeClr val="bg1"/>
                </a:solidFill>
                <a:latin typeface="Times New Roman" panose="02020603050405020304" pitchFamily="18" charset="0"/>
                <a:ea typeface="Times New Roman" panose="02020603050405020304" pitchFamily="18" charset="0"/>
              </a:rPr>
              <a:t> </a:t>
            </a:r>
          </a:p>
          <a:p>
            <a:pPr algn="just"/>
            <a:r>
              <a:rPr lang="en-US" sz="2400" b="1" dirty="0">
                <a:solidFill>
                  <a:schemeClr val="bg1"/>
                </a:solidFill>
                <a:latin typeface="Times New Roman" panose="02020603050405020304" pitchFamily="18" charset="0"/>
                <a:ea typeface="Times New Roman" panose="02020603050405020304" pitchFamily="18" charset="0"/>
              </a:rPr>
              <a:t>In Middleton, The Select Board may shift the Town’s tax burden from the Residential Class to the Commercial, Industrial and Personal Property Classes as long as the shift does not exceed the Minimum Residential Factor (MRF).  Middleton’s Minimum Residential Factor is </a:t>
            </a:r>
            <a:r>
              <a:rPr lang="en-US" sz="2400" b="1" u="sng" dirty="0">
                <a:solidFill>
                  <a:schemeClr val="bg1"/>
                </a:solidFill>
                <a:latin typeface="Times New Roman" panose="02020603050405020304" pitchFamily="18" charset="0"/>
                <a:ea typeface="Times New Roman" panose="02020603050405020304" pitchFamily="18" charset="0"/>
              </a:rPr>
              <a:t>90.3759%.</a:t>
            </a:r>
          </a:p>
          <a:p>
            <a:pPr algn="just"/>
            <a:r>
              <a:rPr lang="en-US" sz="2400" b="1" dirty="0">
                <a:solidFill>
                  <a:schemeClr val="bg1"/>
                </a:solidFill>
                <a:latin typeface="Times New Roman" panose="02020603050405020304" pitchFamily="18" charset="0"/>
                <a:ea typeface="Times New Roman" panose="02020603050405020304" pitchFamily="18" charset="0"/>
              </a:rPr>
              <a:t> </a:t>
            </a:r>
            <a:endParaRPr lang="en-US" sz="2400" dirty="0">
              <a:solidFill>
                <a:schemeClr val="bg1"/>
              </a:solidFill>
              <a:latin typeface="Times New Roman" panose="02020603050405020304" pitchFamily="18" charset="0"/>
              <a:ea typeface="Times New Roman" panose="02020603050405020304" pitchFamily="18" charset="0"/>
            </a:endParaRPr>
          </a:p>
          <a:p>
            <a:pPr algn="just"/>
            <a:r>
              <a:rPr lang="en-US" sz="2400" b="1" dirty="0">
                <a:solidFill>
                  <a:schemeClr val="bg1"/>
                </a:solidFill>
                <a:latin typeface="Times New Roman" panose="02020603050405020304" pitchFamily="18" charset="0"/>
                <a:ea typeface="Times New Roman" panose="02020603050405020304" pitchFamily="18" charset="0"/>
              </a:rPr>
              <a:t>The following pages contain information on the development of the Minimum Residential Factor (MRF) and on the impact of any shift of the tax rate:</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1B381307-35DA-4BAE-8A58-83EEE687F7F8}"/>
              </a:ext>
            </a:extLst>
          </p:cNvPr>
          <p:cNvSpPr>
            <a:spLocks noGrp="1"/>
          </p:cNvSpPr>
          <p:nvPr>
            <p:ph type="sldNum" sz="quarter" idx="12"/>
          </p:nvPr>
        </p:nvSpPr>
        <p:spPr/>
        <p:txBody>
          <a:bodyPr/>
          <a:lstStyle/>
          <a:p>
            <a:fld id="{B2B8BA05-4409-4987-AA15-6D3461FC3546}" type="slidenum">
              <a:rPr lang="en-US" smtClean="0"/>
              <a:t>13</a:t>
            </a:fld>
            <a:endParaRPr lang="en-US"/>
          </a:p>
        </p:txBody>
      </p:sp>
    </p:spTree>
    <p:extLst>
      <p:ext uri="{BB962C8B-B14F-4D97-AF65-F5344CB8AC3E}">
        <p14:creationId xmlns:p14="http://schemas.microsoft.com/office/powerpoint/2010/main" val="1046377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8CCABBE-3036-4D2A-8F47-0785A0D4A805}"/>
              </a:ext>
            </a:extLst>
          </p:cNvPr>
          <p:cNvSpPr>
            <a:spLocks noGrp="1"/>
          </p:cNvSpPr>
          <p:nvPr>
            <p:ph type="title"/>
          </p:nvPr>
        </p:nvSpPr>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Tax Rate Shift Implications on average class values</a:t>
            </a:r>
          </a:p>
        </p:txBody>
      </p:sp>
      <p:sp>
        <p:nvSpPr>
          <p:cNvPr id="4" name="Slide Number Placeholder 3">
            <a:extLst>
              <a:ext uri="{FF2B5EF4-FFF2-40B4-BE49-F238E27FC236}">
                <a16:creationId xmlns:a16="http://schemas.microsoft.com/office/drawing/2014/main" id="{1D724E02-E8D2-4AB2-9C43-41579894CD1C}"/>
              </a:ext>
            </a:extLst>
          </p:cNvPr>
          <p:cNvSpPr>
            <a:spLocks noGrp="1"/>
          </p:cNvSpPr>
          <p:nvPr>
            <p:ph type="sldNum" sz="quarter" idx="12"/>
          </p:nvPr>
        </p:nvSpPr>
        <p:spPr/>
        <p:txBody>
          <a:bodyPr/>
          <a:lstStyle/>
          <a:p>
            <a:fld id="{B2B8BA05-4409-4987-AA15-6D3461FC3546}" type="slidenum">
              <a:rPr lang="en-US" smtClean="0"/>
              <a:t>14</a:t>
            </a:fld>
            <a:endParaRPr lang="en-US"/>
          </a:p>
        </p:txBody>
      </p:sp>
      <p:graphicFrame>
        <p:nvGraphicFramePr>
          <p:cNvPr id="5" name="Object 4">
            <a:extLst>
              <a:ext uri="{FF2B5EF4-FFF2-40B4-BE49-F238E27FC236}">
                <a16:creationId xmlns:a16="http://schemas.microsoft.com/office/drawing/2014/main" id="{67B22C3A-2CC0-458E-99A9-52E56466AF18}"/>
              </a:ext>
            </a:extLst>
          </p:cNvPr>
          <p:cNvGraphicFramePr>
            <a:graphicFrameLocks noChangeAspect="1"/>
          </p:cNvGraphicFramePr>
          <p:nvPr>
            <p:extLst>
              <p:ext uri="{D42A27DB-BD31-4B8C-83A1-F6EECF244321}">
                <p14:modId xmlns:p14="http://schemas.microsoft.com/office/powerpoint/2010/main" val="2948074494"/>
              </p:ext>
            </p:extLst>
          </p:nvPr>
        </p:nvGraphicFramePr>
        <p:xfrm>
          <a:off x="342561" y="2638425"/>
          <a:ext cx="11545811" cy="3162300"/>
        </p:xfrm>
        <a:graphic>
          <a:graphicData uri="http://schemas.openxmlformats.org/presentationml/2006/ole">
            <mc:AlternateContent xmlns:mc="http://schemas.openxmlformats.org/markup-compatibility/2006">
              <mc:Choice xmlns:v="urn:schemas-microsoft-com:vml" Requires="v">
                <p:oleObj spid="_x0000_s5126" name="Worksheet" r:id="rId3" imgW="13782621" imgH="2809934" progId="Excel.Sheet.8">
                  <p:embed/>
                </p:oleObj>
              </mc:Choice>
              <mc:Fallback>
                <p:oleObj name="Worksheet" r:id="rId3" imgW="13782621" imgH="2809934" progId="Excel.Sheet.8">
                  <p:embed/>
                  <p:pic>
                    <p:nvPicPr>
                      <p:cNvPr id="0" name=""/>
                      <p:cNvPicPr/>
                      <p:nvPr/>
                    </p:nvPicPr>
                    <p:blipFill>
                      <a:blip r:embed="rId4"/>
                      <a:stretch>
                        <a:fillRect/>
                      </a:stretch>
                    </p:blipFill>
                    <p:spPr>
                      <a:xfrm>
                        <a:off x="342561" y="2638425"/>
                        <a:ext cx="11545811" cy="3162300"/>
                      </a:xfrm>
                      <a:prstGeom prst="rect">
                        <a:avLst/>
                      </a:prstGeom>
                    </p:spPr>
                  </p:pic>
                </p:oleObj>
              </mc:Fallback>
            </mc:AlternateContent>
          </a:graphicData>
        </a:graphic>
      </p:graphicFrame>
    </p:spTree>
    <p:extLst>
      <p:ext uri="{BB962C8B-B14F-4D97-AF65-F5344CB8AC3E}">
        <p14:creationId xmlns:p14="http://schemas.microsoft.com/office/powerpoint/2010/main" val="3576893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6D88F8-616C-4268-BF07-FE4047FEBEEF}"/>
              </a:ext>
            </a:extLst>
          </p:cNvPr>
          <p:cNvSpPr>
            <a:spLocks noGrp="1"/>
          </p:cNvSpPr>
          <p:nvPr>
            <p:ph type="title"/>
          </p:nvPr>
        </p:nvSpPr>
        <p:spPr>
          <a:xfrm>
            <a:off x="1209675" y="284176"/>
            <a:ext cx="9777324" cy="1154099"/>
          </a:xfrm>
        </p:spPr>
        <p:txBody>
          <a:bodyPr/>
          <a:lstStyle/>
          <a:p>
            <a:r>
              <a:rPr lang="en-US" dirty="0">
                <a:solidFill>
                  <a:schemeClr val="bg1"/>
                </a:solidFill>
              </a:rPr>
              <a:t>Tax rate shift implication examples</a:t>
            </a:r>
          </a:p>
        </p:txBody>
      </p:sp>
      <p:sp>
        <p:nvSpPr>
          <p:cNvPr id="5" name="Slide Number Placeholder 4">
            <a:extLst>
              <a:ext uri="{FF2B5EF4-FFF2-40B4-BE49-F238E27FC236}">
                <a16:creationId xmlns:a16="http://schemas.microsoft.com/office/drawing/2014/main" id="{DE1DFC32-43BC-4540-8B1F-5C317B55123E}"/>
              </a:ext>
            </a:extLst>
          </p:cNvPr>
          <p:cNvSpPr>
            <a:spLocks noGrp="1"/>
          </p:cNvSpPr>
          <p:nvPr>
            <p:ph type="sldNum" sz="quarter" idx="12"/>
          </p:nvPr>
        </p:nvSpPr>
        <p:spPr/>
        <p:txBody>
          <a:bodyPr/>
          <a:lstStyle/>
          <a:p>
            <a:fld id="{B2B8BA05-4409-4987-AA15-6D3461FC3546}" type="slidenum">
              <a:rPr lang="en-US" smtClean="0"/>
              <a:t>15</a:t>
            </a:fld>
            <a:endParaRPr lang="en-US"/>
          </a:p>
        </p:txBody>
      </p:sp>
      <p:pic>
        <p:nvPicPr>
          <p:cNvPr id="6" name="Picture 5">
            <a:extLst>
              <a:ext uri="{FF2B5EF4-FFF2-40B4-BE49-F238E27FC236}">
                <a16:creationId xmlns:a16="http://schemas.microsoft.com/office/drawing/2014/main" id="{F0965A7C-DE20-45FD-BEDD-7459066861F4}"/>
              </a:ext>
            </a:extLst>
          </p:cNvPr>
          <p:cNvPicPr>
            <a:picLocks noChangeAspect="1"/>
          </p:cNvPicPr>
          <p:nvPr/>
        </p:nvPicPr>
        <p:blipFill>
          <a:blip r:embed="rId2"/>
          <a:stretch>
            <a:fillRect/>
          </a:stretch>
        </p:blipFill>
        <p:spPr>
          <a:xfrm>
            <a:off x="185737" y="1837186"/>
            <a:ext cx="11820525" cy="5020814"/>
          </a:xfrm>
          <a:prstGeom prst="rect">
            <a:avLst/>
          </a:prstGeom>
        </p:spPr>
      </p:pic>
    </p:spTree>
    <p:extLst>
      <p:ext uri="{BB962C8B-B14F-4D97-AF65-F5344CB8AC3E}">
        <p14:creationId xmlns:p14="http://schemas.microsoft.com/office/powerpoint/2010/main" val="3787695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931025"/>
            <a:ext cx="9784080" cy="407324"/>
          </a:xfrm>
        </p:spPr>
        <p:txBody>
          <a:bodyPr>
            <a:normAutofit fontScale="90000"/>
          </a:bodyPr>
          <a:lstStyle/>
          <a:p>
            <a:pPr algn="ctr"/>
            <a:r>
              <a:rPr lang="en-US" sz="4400" dirty="0">
                <a:solidFill>
                  <a:schemeClr val="bg1"/>
                </a:solidFill>
                <a:latin typeface="Times New Roman" panose="02020603050405020304" pitchFamily="18" charset="0"/>
                <a:cs typeface="Times New Roman" panose="02020603050405020304" pitchFamily="18" charset="0"/>
              </a:rPr>
              <a:t>Options to vote:</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sz="2800" dirty="0">
                <a:solidFill>
                  <a:schemeClr val="bg1"/>
                </a:solidFill>
                <a:latin typeface="Times New Roman" panose="02020603050405020304" pitchFamily="18" charset="0"/>
                <a:cs typeface="Times New Roman" panose="02020603050405020304" pitchFamily="18" charset="0"/>
              </a:rPr>
              <a:t>Vote to discount Open Space?</a:t>
            </a:r>
          </a:p>
          <a:p>
            <a:endParaRPr lang="en-US" sz="2800" dirty="0">
              <a:solidFill>
                <a:schemeClr val="bg1"/>
              </a:solidFill>
              <a:latin typeface="Times New Roman" panose="02020603050405020304" pitchFamily="18" charset="0"/>
              <a:cs typeface="Times New Roman" panose="02020603050405020304" pitchFamily="18" charset="0"/>
            </a:endParaRPr>
          </a:p>
          <a:p>
            <a:r>
              <a:rPr lang="en-US" sz="2800" dirty="0">
                <a:solidFill>
                  <a:schemeClr val="bg1"/>
                </a:solidFill>
                <a:latin typeface="Times New Roman" panose="02020603050405020304" pitchFamily="18" charset="0"/>
                <a:cs typeface="Times New Roman" panose="02020603050405020304" pitchFamily="18" charset="0"/>
              </a:rPr>
              <a:t>Vote on Residential Exemption?</a:t>
            </a:r>
          </a:p>
          <a:p>
            <a:endParaRPr lang="en-US" sz="2800" dirty="0">
              <a:solidFill>
                <a:schemeClr val="bg1"/>
              </a:solidFill>
              <a:latin typeface="Times New Roman" panose="02020603050405020304" pitchFamily="18" charset="0"/>
              <a:cs typeface="Times New Roman" panose="02020603050405020304" pitchFamily="18" charset="0"/>
            </a:endParaRPr>
          </a:p>
          <a:p>
            <a:r>
              <a:rPr lang="en-US" sz="2800" dirty="0">
                <a:solidFill>
                  <a:schemeClr val="bg1"/>
                </a:solidFill>
                <a:latin typeface="Times New Roman" panose="02020603050405020304" pitchFamily="18" charset="0"/>
                <a:cs typeface="Times New Roman" panose="02020603050405020304" pitchFamily="18" charset="0"/>
              </a:rPr>
              <a:t>Vote on Small Commercial Exemption?</a:t>
            </a:r>
          </a:p>
          <a:p>
            <a:endParaRPr lang="en-US" sz="2800" dirty="0">
              <a:solidFill>
                <a:schemeClr val="bg1"/>
              </a:solidFill>
              <a:latin typeface="Times New Roman" panose="02020603050405020304" pitchFamily="18" charset="0"/>
              <a:cs typeface="Times New Roman" panose="02020603050405020304" pitchFamily="18" charset="0"/>
            </a:endParaRPr>
          </a:p>
          <a:p>
            <a:r>
              <a:rPr lang="en-US" sz="2800" dirty="0">
                <a:solidFill>
                  <a:schemeClr val="bg1"/>
                </a:solidFill>
                <a:latin typeface="Times New Roman" panose="02020603050405020304" pitchFamily="18" charset="0"/>
                <a:cs typeface="Times New Roman" panose="02020603050405020304" pitchFamily="18" charset="0"/>
              </a:rPr>
              <a:t>Vote on Classification: Single or split rate?</a:t>
            </a:r>
          </a:p>
        </p:txBody>
      </p:sp>
      <p:pic>
        <p:nvPicPr>
          <p:cNvPr id="1026" name="Picture 2" descr="See the source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4618" y="2711963"/>
            <a:ext cx="3590020" cy="2721684"/>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178397A5-8081-4F42-A01F-E49EA1D9CB47}"/>
              </a:ext>
            </a:extLst>
          </p:cNvPr>
          <p:cNvSpPr>
            <a:spLocks noGrp="1"/>
          </p:cNvSpPr>
          <p:nvPr>
            <p:ph type="sldNum" sz="quarter" idx="12"/>
          </p:nvPr>
        </p:nvSpPr>
        <p:spPr/>
        <p:txBody>
          <a:bodyPr/>
          <a:lstStyle/>
          <a:p>
            <a:fld id="{B2B8BA05-4409-4987-AA15-6D3461FC3546}" type="slidenum">
              <a:rPr lang="en-US" smtClean="0"/>
              <a:t>16</a:t>
            </a:fld>
            <a:endParaRPr lang="en-US"/>
          </a:p>
        </p:txBody>
      </p:sp>
    </p:spTree>
    <p:extLst>
      <p:ext uri="{BB962C8B-B14F-4D97-AF65-F5344CB8AC3E}">
        <p14:creationId xmlns:p14="http://schemas.microsoft.com/office/powerpoint/2010/main" val="1914328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latin typeface="Times New Roman" panose="02020603050405020304" pitchFamily="18" charset="0"/>
                <a:cs typeface="Times New Roman" panose="02020603050405020304" pitchFamily="18" charset="0"/>
              </a:rPr>
              <a:t>Thank you!</a:t>
            </a:r>
          </a:p>
        </p:txBody>
      </p:sp>
      <p:sp>
        <p:nvSpPr>
          <p:cNvPr id="3" name="Content Placeholder 2"/>
          <p:cNvSpPr>
            <a:spLocks noGrp="1"/>
          </p:cNvSpPr>
          <p:nvPr>
            <p:ph idx="1"/>
          </p:nvPr>
        </p:nvSpPr>
        <p:spPr/>
        <p:txBody>
          <a:bodyPr>
            <a:normAutofit/>
          </a:bodyPr>
          <a:lstStyle/>
          <a:p>
            <a:pPr algn="just"/>
            <a:r>
              <a:rPr lang="en-US" sz="3200" dirty="0">
                <a:solidFill>
                  <a:schemeClr val="bg1"/>
                </a:solidFill>
                <a:latin typeface="Times New Roman" panose="02020603050405020304" pitchFamily="18" charset="0"/>
                <a:cs typeface="Times New Roman" panose="02020603050405020304" pitchFamily="18" charset="0"/>
              </a:rPr>
              <a:t>I would like to thank my Board and staff for their efforts during the year and for the inter-cooperation of other town departments.</a:t>
            </a:r>
          </a:p>
          <a:p>
            <a:pPr marL="0" indent="0" algn="just">
              <a:buNone/>
            </a:pP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C5F1607-184B-495B-8A99-00D70A79AC3D}"/>
              </a:ext>
            </a:extLst>
          </p:cNvPr>
          <p:cNvSpPr>
            <a:spLocks noGrp="1"/>
          </p:cNvSpPr>
          <p:nvPr>
            <p:ph type="sldNum" sz="quarter" idx="12"/>
          </p:nvPr>
        </p:nvSpPr>
        <p:spPr/>
        <p:txBody>
          <a:bodyPr/>
          <a:lstStyle/>
          <a:p>
            <a:fld id="{B2B8BA05-4409-4987-AA15-6D3461FC3546}" type="slidenum">
              <a:rPr lang="en-US" smtClean="0"/>
              <a:t>17</a:t>
            </a:fld>
            <a:endParaRPr lang="en-US"/>
          </a:p>
        </p:txBody>
      </p:sp>
    </p:spTree>
    <p:extLst>
      <p:ext uri="{BB962C8B-B14F-4D97-AF65-F5344CB8AC3E}">
        <p14:creationId xmlns:p14="http://schemas.microsoft.com/office/powerpoint/2010/main" val="3004657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284176"/>
            <a:ext cx="11679382" cy="990709"/>
          </a:xfrm>
        </p:spPr>
        <p:txBody>
          <a:bodyPr/>
          <a:lstStyle/>
          <a:p>
            <a:pPr algn="ctr"/>
            <a:r>
              <a:rPr lang="en-US" dirty="0">
                <a:solidFill>
                  <a:schemeClr val="bg1"/>
                </a:solidFill>
              </a:rPr>
              <a:t>Role of the Select Board</a:t>
            </a:r>
          </a:p>
        </p:txBody>
      </p:sp>
      <p:sp>
        <p:nvSpPr>
          <p:cNvPr id="3" name="Content Placeholder 2"/>
          <p:cNvSpPr>
            <a:spLocks noGrp="1"/>
          </p:cNvSpPr>
          <p:nvPr>
            <p:ph idx="1"/>
          </p:nvPr>
        </p:nvSpPr>
        <p:spPr>
          <a:xfrm>
            <a:off x="515389" y="1862051"/>
            <a:ext cx="11130742" cy="4746567"/>
          </a:xfrm>
        </p:spPr>
        <p:txBody>
          <a:bodyPr>
            <a:normAutofit lnSpcReduction="10000"/>
          </a:bodyPr>
          <a:lstStyle/>
          <a:p>
            <a:pPr algn="just"/>
            <a:r>
              <a:rPr lang="en-US" dirty="0">
                <a:solidFill>
                  <a:schemeClr val="bg1"/>
                </a:solidFill>
                <a:latin typeface="Times New Roman" panose="02020603050405020304" pitchFamily="18" charset="0"/>
                <a:cs typeface="Times New Roman" panose="02020603050405020304" pitchFamily="18" charset="0"/>
              </a:rPr>
              <a:t>This information is intended to provide the Select Board with the necessary information to conduct a Public Hearing on the tax classification options available under the Massachusetts General Laws.</a:t>
            </a:r>
          </a:p>
          <a:p>
            <a:r>
              <a:rPr lang="en-US" dirty="0">
                <a:solidFill>
                  <a:schemeClr val="bg1"/>
                </a:solidFill>
                <a:latin typeface="Times New Roman" panose="02020603050405020304" pitchFamily="18" charset="0"/>
                <a:cs typeface="Times New Roman" panose="02020603050405020304" pitchFamily="18" charset="0"/>
              </a:rPr>
              <a:t>During the Commonwealth mandated Tax Classification Hearing, the Select Board must vote on the following in order to establish a tax rate:</a:t>
            </a:r>
          </a:p>
          <a:p>
            <a:pPr lvl="8"/>
            <a:endParaRPr lang="en-US" dirty="0">
              <a:solidFill>
                <a:schemeClr val="bg1"/>
              </a:solidFill>
            </a:endParaRPr>
          </a:p>
          <a:p>
            <a:pPr lvl="8"/>
            <a:r>
              <a:rPr lang="en-US" sz="2400" i="1" dirty="0">
                <a:solidFill>
                  <a:schemeClr val="bg1"/>
                </a:solidFill>
                <a:latin typeface="Times New Roman" panose="02020603050405020304" pitchFamily="18" charset="0"/>
                <a:cs typeface="Times New Roman" panose="02020603050405020304" pitchFamily="18" charset="0"/>
              </a:rPr>
              <a:t>Open Space Discount	</a:t>
            </a:r>
          </a:p>
          <a:p>
            <a:pPr lvl="8"/>
            <a:endParaRPr lang="en-US" sz="2400" i="1" dirty="0">
              <a:solidFill>
                <a:schemeClr val="bg1"/>
              </a:solidFill>
              <a:latin typeface="Times New Roman" panose="02020603050405020304" pitchFamily="18" charset="0"/>
              <a:cs typeface="Times New Roman" panose="02020603050405020304" pitchFamily="18" charset="0"/>
            </a:endParaRPr>
          </a:p>
          <a:p>
            <a:pPr lvl="8"/>
            <a:r>
              <a:rPr lang="en-US" sz="2400" i="1" dirty="0">
                <a:solidFill>
                  <a:schemeClr val="bg1"/>
                </a:solidFill>
                <a:latin typeface="Times New Roman" panose="02020603050405020304" pitchFamily="18" charset="0"/>
                <a:cs typeface="Times New Roman" panose="02020603050405020304" pitchFamily="18" charset="0"/>
              </a:rPr>
              <a:t>Residential Exemption</a:t>
            </a:r>
          </a:p>
          <a:p>
            <a:pPr lvl="8"/>
            <a:endParaRPr lang="en-US" sz="2400" i="1" dirty="0">
              <a:solidFill>
                <a:schemeClr val="bg1"/>
              </a:solidFill>
              <a:latin typeface="Times New Roman" panose="02020603050405020304" pitchFamily="18" charset="0"/>
              <a:cs typeface="Times New Roman" panose="02020603050405020304" pitchFamily="18" charset="0"/>
            </a:endParaRPr>
          </a:p>
          <a:p>
            <a:pPr lvl="8"/>
            <a:r>
              <a:rPr lang="en-US" sz="2400" i="1" dirty="0">
                <a:solidFill>
                  <a:schemeClr val="bg1"/>
                </a:solidFill>
                <a:latin typeface="Times New Roman" panose="02020603050405020304" pitchFamily="18" charset="0"/>
                <a:cs typeface="Times New Roman" panose="02020603050405020304" pitchFamily="18" charset="0"/>
              </a:rPr>
              <a:t>Small Commercial Exemption</a:t>
            </a:r>
          </a:p>
          <a:p>
            <a:pPr lvl="8"/>
            <a:endParaRPr lang="en-US" sz="2400" i="1" dirty="0">
              <a:solidFill>
                <a:schemeClr val="bg1"/>
              </a:solidFill>
              <a:latin typeface="Times New Roman" panose="02020603050405020304" pitchFamily="18" charset="0"/>
              <a:cs typeface="Times New Roman" panose="02020603050405020304" pitchFamily="18" charset="0"/>
            </a:endParaRPr>
          </a:p>
          <a:p>
            <a:pPr lvl="8"/>
            <a:r>
              <a:rPr lang="en-US" sz="2400" i="1" dirty="0">
                <a:solidFill>
                  <a:schemeClr val="bg1"/>
                </a:solidFill>
                <a:latin typeface="Times New Roman" panose="02020603050405020304" pitchFamily="18" charset="0"/>
                <a:cs typeface="Times New Roman" panose="02020603050405020304" pitchFamily="18" charset="0"/>
              </a:rPr>
              <a:t>Classification (shifting of the tax rate)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06581" y="3576780"/>
            <a:ext cx="2762864" cy="2768825"/>
          </a:xfrm>
          <a:prstGeom prst="rect">
            <a:avLst/>
          </a:prstGeom>
        </p:spPr>
      </p:pic>
      <p:sp>
        <p:nvSpPr>
          <p:cNvPr id="6" name="Slide Number Placeholder 5">
            <a:extLst>
              <a:ext uri="{FF2B5EF4-FFF2-40B4-BE49-F238E27FC236}">
                <a16:creationId xmlns:a16="http://schemas.microsoft.com/office/drawing/2014/main" id="{AACAE5E3-AB0E-4253-AB03-2773128A7AB6}"/>
              </a:ext>
            </a:extLst>
          </p:cNvPr>
          <p:cNvSpPr>
            <a:spLocks noGrp="1"/>
          </p:cNvSpPr>
          <p:nvPr>
            <p:ph type="sldNum" sz="quarter" idx="12"/>
          </p:nvPr>
        </p:nvSpPr>
        <p:spPr/>
        <p:txBody>
          <a:bodyPr/>
          <a:lstStyle/>
          <a:p>
            <a:fld id="{B2B8BA05-4409-4987-AA15-6D3461FC3546}" type="slidenum">
              <a:rPr lang="en-US" smtClean="0"/>
              <a:t>2</a:t>
            </a:fld>
            <a:endParaRPr lang="en-US"/>
          </a:p>
        </p:txBody>
      </p:sp>
    </p:spTree>
    <p:extLst>
      <p:ext uri="{BB962C8B-B14F-4D97-AF65-F5344CB8AC3E}">
        <p14:creationId xmlns:p14="http://schemas.microsoft.com/office/powerpoint/2010/main" val="1163558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02919" y="284176"/>
            <a:ext cx="9784080" cy="1004297"/>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Relevant information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292507670"/>
              </p:ext>
            </p:extLst>
          </p:nvPr>
        </p:nvGraphicFramePr>
        <p:xfrm>
          <a:off x="156504" y="2453817"/>
          <a:ext cx="5785657" cy="37503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p:cNvGraphicFramePr/>
          <p:nvPr>
            <p:extLst>
              <p:ext uri="{D42A27DB-BD31-4B8C-83A1-F6EECF244321}">
                <p14:modId xmlns:p14="http://schemas.microsoft.com/office/powerpoint/2010/main" val="2168392239"/>
              </p:ext>
            </p:extLst>
          </p:nvPr>
        </p:nvGraphicFramePr>
        <p:xfrm>
          <a:off x="6094959" y="2475216"/>
          <a:ext cx="5042131" cy="372893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A2FE4FF9-BBAA-45C8-9407-43B2CF42BF2E}"/>
              </a:ext>
            </a:extLst>
          </p:cNvPr>
          <p:cNvSpPr>
            <a:spLocks noGrp="1"/>
          </p:cNvSpPr>
          <p:nvPr>
            <p:ph type="sldNum" sz="quarter" idx="12"/>
          </p:nvPr>
        </p:nvSpPr>
        <p:spPr/>
        <p:txBody>
          <a:bodyPr/>
          <a:lstStyle/>
          <a:p>
            <a:fld id="{B2B8BA05-4409-4987-AA15-6D3461FC3546}" type="slidenum">
              <a:rPr lang="en-US" smtClean="0"/>
              <a:t>3</a:t>
            </a:fld>
            <a:endParaRPr lang="en-US"/>
          </a:p>
        </p:txBody>
      </p:sp>
    </p:spTree>
    <p:extLst>
      <p:ext uri="{BB962C8B-B14F-4D97-AF65-F5344CB8AC3E}">
        <p14:creationId xmlns:p14="http://schemas.microsoft.com/office/powerpoint/2010/main" val="1763792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ED7AE-4073-4A1B-9156-4139F1D60AE1}"/>
              </a:ext>
            </a:extLst>
          </p:cNvPr>
          <p:cNvSpPr>
            <a:spLocks noGrp="1"/>
          </p:cNvSpPr>
          <p:nvPr>
            <p:ph type="title"/>
          </p:nvPr>
        </p:nvSpPr>
        <p:spPr>
          <a:xfrm>
            <a:off x="1202919" y="284176"/>
            <a:ext cx="9784080" cy="1338147"/>
          </a:xfrm>
        </p:spPr>
        <p:txBody>
          <a:bodyPr/>
          <a:lstStyle/>
          <a:p>
            <a:pPr algn="ctr"/>
            <a:r>
              <a:rPr lang="en-US" dirty="0">
                <a:solidFill>
                  <a:schemeClr val="bg1"/>
                </a:solidFill>
              </a:rPr>
              <a:t>FY </a:t>
            </a:r>
            <a:r>
              <a:rPr lang="en-US" sz="5400" dirty="0">
                <a:solidFill>
                  <a:schemeClr val="bg1"/>
                </a:solidFill>
              </a:rPr>
              <a:t>2026 </a:t>
            </a:r>
            <a:r>
              <a:rPr lang="en-US" dirty="0">
                <a:solidFill>
                  <a:schemeClr val="bg1"/>
                </a:solidFill>
              </a:rPr>
              <a:t>Valuation Statistics</a:t>
            </a:r>
          </a:p>
        </p:txBody>
      </p:sp>
      <p:sp>
        <p:nvSpPr>
          <p:cNvPr id="3" name="Content Placeholder 2">
            <a:extLst>
              <a:ext uri="{FF2B5EF4-FFF2-40B4-BE49-F238E27FC236}">
                <a16:creationId xmlns:a16="http://schemas.microsoft.com/office/drawing/2014/main" id="{F8F9D6AF-4442-4FAE-99C4-C9F5D2122AB1}"/>
              </a:ext>
            </a:extLst>
          </p:cNvPr>
          <p:cNvSpPr>
            <a:spLocks noGrp="1"/>
          </p:cNvSpPr>
          <p:nvPr>
            <p:ph idx="1"/>
          </p:nvPr>
        </p:nvSpPr>
        <p:spPr>
          <a:xfrm>
            <a:off x="447675" y="2001846"/>
            <a:ext cx="11277599" cy="4571977"/>
          </a:xfrm>
        </p:spPr>
        <p:txBody>
          <a:bodyPr>
            <a:normAutofit/>
          </a:bodyPr>
          <a:lstStyle/>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 total taxable valuation of the town has increased </a:t>
            </a:r>
            <a:r>
              <a:rPr lang="en-US"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2.3 </a:t>
            </a: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to </a:t>
            </a: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$3,361,204,326</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FY 2026 average single family assessed value is $</a:t>
            </a: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970,547.						 </a:t>
            </a:r>
            <a:r>
              <a:rPr lang="en-U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18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.78</a:t>
            </a:r>
            <a:r>
              <a:rPr lang="en-US"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increase of from last year’s average of $</a:t>
            </a:r>
            <a:r>
              <a:rPr lang="en-US" sz="18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962,948</a:t>
            </a:r>
            <a:r>
              <a:rPr lang="en-US"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FY 2026 average assessed condominium value is $ </a:t>
            </a: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$639,881</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An increase of </a:t>
            </a:r>
            <a:r>
              <a:rPr lang="en-US" sz="18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13</a:t>
            </a:r>
            <a:r>
              <a:rPr lang="en-U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from last year’s average of $600,9481.</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FY 2026 commercial total value up </a:t>
            </a:r>
            <a:r>
              <a:rPr lang="en-US"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2.5%.</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FY 2026 industrial total value up </a:t>
            </a:r>
            <a:r>
              <a:rPr lang="en-US"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3.8%.</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FY 2026 personal property is up </a:t>
            </a:r>
            <a:r>
              <a:rPr lang="en-US"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4%</a:t>
            </a: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FY 2026 public utilities up </a:t>
            </a:r>
            <a:r>
              <a:rPr lang="en-US" sz="1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2.0%.</a:t>
            </a:r>
            <a:endParaRPr lang="en-US" sz="1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pPr algn="ctr"/>
            <a:endParaRPr lang="en-US" sz="1800" b="1" i="1" dirty="0">
              <a:solidFill>
                <a:schemeClr val="bg1"/>
              </a:solidFill>
              <a:latin typeface="Times New Roman" panose="02020603050405020304" pitchFamily="18" charset="0"/>
              <a:cs typeface="Times New Roman" panose="02020603050405020304" pitchFamily="18" charset="0"/>
            </a:endParaRPr>
          </a:p>
          <a:p>
            <a:pPr algn="ctr"/>
            <a:r>
              <a:rPr lang="en-US" sz="1800" b="1" i="1" dirty="0">
                <a:solidFill>
                  <a:schemeClr val="bg1"/>
                </a:solidFill>
                <a:latin typeface="Times New Roman" panose="02020603050405020304" pitchFamily="18" charset="0"/>
                <a:cs typeface="Times New Roman" panose="02020603050405020304" pitchFamily="18" charset="0"/>
              </a:rPr>
              <a:t>See full packet for further statistics</a:t>
            </a:r>
          </a:p>
        </p:txBody>
      </p:sp>
      <p:sp>
        <p:nvSpPr>
          <p:cNvPr id="5" name="Slide Number Placeholder 4">
            <a:extLst>
              <a:ext uri="{FF2B5EF4-FFF2-40B4-BE49-F238E27FC236}">
                <a16:creationId xmlns:a16="http://schemas.microsoft.com/office/drawing/2014/main" id="{C1C57EBF-66D2-4C05-8816-A98B6BD6C676}"/>
              </a:ext>
            </a:extLst>
          </p:cNvPr>
          <p:cNvSpPr>
            <a:spLocks noGrp="1"/>
          </p:cNvSpPr>
          <p:nvPr>
            <p:ph type="sldNum" sz="quarter" idx="12"/>
          </p:nvPr>
        </p:nvSpPr>
        <p:spPr/>
        <p:txBody>
          <a:bodyPr/>
          <a:lstStyle/>
          <a:p>
            <a:fld id="{B2B8BA05-4409-4987-AA15-6D3461FC3546}" type="slidenum">
              <a:rPr lang="en-US" smtClean="0"/>
              <a:t>4</a:t>
            </a:fld>
            <a:endParaRPr lang="en-US"/>
          </a:p>
        </p:txBody>
      </p:sp>
    </p:spTree>
    <p:extLst>
      <p:ext uri="{BB962C8B-B14F-4D97-AF65-F5344CB8AC3E}">
        <p14:creationId xmlns:p14="http://schemas.microsoft.com/office/powerpoint/2010/main" val="724966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012" y="284175"/>
            <a:ext cx="11355184" cy="1378369"/>
          </a:xfrm>
        </p:spPr>
        <p:txBody>
          <a:bodyPr>
            <a:normAutofit/>
          </a:bodyPr>
          <a:lstStyle/>
          <a:p>
            <a:pPr algn="ctr"/>
            <a:r>
              <a:rPr lang="en-US" sz="4400" dirty="0">
                <a:solidFill>
                  <a:schemeClr val="bg1"/>
                </a:solidFill>
                <a:latin typeface="Times New Roman" panose="02020603050405020304" pitchFamily="18" charset="0"/>
                <a:cs typeface="Times New Roman" panose="02020603050405020304" pitchFamily="18" charset="0"/>
              </a:rPr>
              <a:t>Open Space Discount</a:t>
            </a:r>
          </a:p>
        </p:txBody>
      </p:sp>
      <p:sp>
        <p:nvSpPr>
          <p:cNvPr id="3" name="Content Placeholder 2"/>
          <p:cNvSpPr>
            <a:spLocks noGrp="1"/>
          </p:cNvSpPr>
          <p:nvPr>
            <p:ph idx="1"/>
          </p:nvPr>
        </p:nvSpPr>
        <p:spPr>
          <a:xfrm>
            <a:off x="257694" y="1970116"/>
            <a:ext cx="11496501" cy="4763194"/>
          </a:xfrm>
        </p:spPr>
        <p:txBody>
          <a:bodyPr>
            <a:normAutofit lnSpcReduction="10000"/>
          </a:bodyPr>
          <a:lstStyle/>
          <a:p>
            <a:pPr algn="just"/>
            <a:r>
              <a:rPr lang="en-US" sz="2400" b="1" dirty="0">
                <a:solidFill>
                  <a:schemeClr val="bg1"/>
                </a:solidFill>
                <a:latin typeface="Times New Roman" panose="02020603050405020304" pitchFamily="18" charset="0"/>
                <a:cs typeface="Times New Roman" panose="02020603050405020304" pitchFamily="18" charset="0"/>
              </a:rPr>
              <a:t>Open space is land maintained in an open or natural condition which contributes significantly to the benefit and enjoyment of the public and which is not:</a:t>
            </a:r>
          </a:p>
          <a:p>
            <a:pPr lvl="0"/>
            <a:endParaRPr lang="en-US" sz="2400" b="1" dirty="0">
              <a:solidFill>
                <a:schemeClr val="bg1"/>
              </a:solidFill>
              <a:latin typeface="Times New Roman" panose="02020603050405020304" pitchFamily="18" charset="0"/>
              <a:cs typeface="Times New Roman" panose="02020603050405020304" pitchFamily="18" charset="0"/>
            </a:endParaRPr>
          </a:p>
          <a:p>
            <a:pPr lvl="1"/>
            <a:r>
              <a:rPr lang="en-US" sz="2400" b="1" dirty="0">
                <a:solidFill>
                  <a:schemeClr val="bg1"/>
                </a:solidFill>
                <a:latin typeface="Times New Roman" panose="02020603050405020304" pitchFamily="18" charset="0"/>
                <a:cs typeface="Times New Roman" panose="02020603050405020304" pitchFamily="18" charset="0"/>
              </a:rPr>
              <a:t>Subject to a permanent conservation restriction;</a:t>
            </a:r>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pPr lvl="1"/>
            <a:r>
              <a:rPr lang="en-US" sz="2400" b="1" dirty="0">
                <a:solidFill>
                  <a:schemeClr val="bg1"/>
                </a:solidFill>
                <a:latin typeface="Times New Roman" panose="02020603050405020304" pitchFamily="18" charset="0"/>
                <a:cs typeface="Times New Roman" panose="02020603050405020304" pitchFamily="18" charset="0"/>
              </a:rPr>
              <a:t>Held for the production of income;</a:t>
            </a:r>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pPr lvl="1"/>
            <a:r>
              <a:rPr lang="en-US" sz="2400" b="1" dirty="0">
                <a:solidFill>
                  <a:schemeClr val="bg1"/>
                </a:solidFill>
                <a:latin typeface="Times New Roman" panose="02020603050405020304" pitchFamily="18" charset="0"/>
                <a:cs typeface="Times New Roman" panose="02020603050405020304" pitchFamily="18" charset="0"/>
              </a:rPr>
              <a:t>Taxable under the provisions of:</a:t>
            </a:r>
            <a:endParaRPr lang="en-US" sz="2400" dirty="0">
              <a:solidFill>
                <a:schemeClr val="bg1"/>
              </a:solidFill>
              <a:latin typeface="Times New Roman" panose="02020603050405020304" pitchFamily="18" charset="0"/>
              <a:cs typeface="Times New Roman" panose="02020603050405020304" pitchFamily="18" charset="0"/>
            </a:endParaRPr>
          </a:p>
          <a:p>
            <a:endParaRPr lang="en-US" sz="700" dirty="0">
              <a:solidFill>
                <a:schemeClr val="bg1"/>
              </a:solidFill>
              <a:latin typeface="Times New Roman" panose="02020603050405020304" pitchFamily="18" charset="0"/>
              <a:cs typeface="Times New Roman" panose="02020603050405020304" pitchFamily="18" charset="0"/>
            </a:endParaRPr>
          </a:p>
          <a:p>
            <a:pPr lvl="3"/>
            <a:r>
              <a:rPr lang="en-US" sz="2400" b="1" dirty="0">
                <a:solidFill>
                  <a:schemeClr val="bg1"/>
                </a:solidFill>
                <a:latin typeface="Times New Roman" panose="02020603050405020304" pitchFamily="18" charset="0"/>
                <a:cs typeface="Times New Roman" panose="02020603050405020304" pitchFamily="18" charset="0"/>
              </a:rPr>
              <a:t>Chapter 61    (forestry)</a:t>
            </a:r>
            <a:endParaRPr lang="en-US" sz="2400" dirty="0">
              <a:solidFill>
                <a:schemeClr val="bg1"/>
              </a:solidFill>
              <a:latin typeface="Times New Roman" panose="02020603050405020304" pitchFamily="18" charset="0"/>
              <a:cs typeface="Times New Roman" panose="02020603050405020304" pitchFamily="18" charset="0"/>
            </a:endParaRPr>
          </a:p>
          <a:p>
            <a:pPr lvl="3"/>
            <a:r>
              <a:rPr lang="en-US" sz="2400" b="1" dirty="0">
                <a:solidFill>
                  <a:schemeClr val="bg1"/>
                </a:solidFill>
                <a:latin typeface="Times New Roman" panose="02020603050405020304" pitchFamily="18" charset="0"/>
                <a:cs typeface="Times New Roman" panose="02020603050405020304" pitchFamily="18" charset="0"/>
              </a:rPr>
              <a:t>Chapter 61A (agricultural land)</a:t>
            </a:r>
            <a:endParaRPr lang="en-US" sz="2400" dirty="0">
              <a:solidFill>
                <a:schemeClr val="bg1"/>
              </a:solidFill>
              <a:latin typeface="Times New Roman" panose="02020603050405020304" pitchFamily="18" charset="0"/>
              <a:cs typeface="Times New Roman" panose="02020603050405020304" pitchFamily="18" charset="0"/>
            </a:endParaRPr>
          </a:p>
          <a:p>
            <a:pPr lvl="3"/>
            <a:r>
              <a:rPr lang="en-US" sz="2400" b="1" dirty="0">
                <a:solidFill>
                  <a:schemeClr val="bg1"/>
                </a:solidFill>
                <a:latin typeface="Times New Roman" panose="02020603050405020304" pitchFamily="18" charset="0"/>
                <a:cs typeface="Times New Roman" panose="02020603050405020304" pitchFamily="18" charset="0"/>
              </a:rPr>
              <a:t>Chapter 61B (recreation land)</a:t>
            </a:r>
            <a:endParaRPr lang="en-US" sz="2400" dirty="0">
              <a:solidFill>
                <a:schemeClr val="bg1"/>
              </a:solidFill>
              <a:latin typeface="Times New Roman" panose="02020603050405020304" pitchFamily="18" charset="0"/>
              <a:cs typeface="Times New Roman" panose="02020603050405020304" pitchFamily="18" charset="0"/>
            </a:endParaRP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93078" y="2831358"/>
            <a:ext cx="4741228" cy="3555921"/>
          </a:xfrm>
          <a:prstGeom prst="rect">
            <a:avLst/>
          </a:prstGeom>
        </p:spPr>
      </p:pic>
      <p:sp>
        <p:nvSpPr>
          <p:cNvPr id="6" name="Slide Number Placeholder 5">
            <a:extLst>
              <a:ext uri="{FF2B5EF4-FFF2-40B4-BE49-F238E27FC236}">
                <a16:creationId xmlns:a16="http://schemas.microsoft.com/office/drawing/2014/main" id="{3105D68B-F5E2-4690-A3E5-2B49935E5BF1}"/>
              </a:ext>
            </a:extLst>
          </p:cNvPr>
          <p:cNvSpPr>
            <a:spLocks noGrp="1"/>
          </p:cNvSpPr>
          <p:nvPr>
            <p:ph type="sldNum" sz="quarter" idx="12"/>
          </p:nvPr>
        </p:nvSpPr>
        <p:spPr/>
        <p:txBody>
          <a:bodyPr/>
          <a:lstStyle/>
          <a:p>
            <a:fld id="{B2B8BA05-4409-4987-AA15-6D3461FC3546}" type="slidenum">
              <a:rPr lang="en-US" smtClean="0"/>
              <a:t>5</a:t>
            </a:fld>
            <a:endParaRPr lang="en-US"/>
          </a:p>
        </p:txBody>
      </p:sp>
    </p:spTree>
    <p:extLst>
      <p:ext uri="{BB962C8B-B14F-4D97-AF65-F5344CB8AC3E}">
        <p14:creationId xmlns:p14="http://schemas.microsoft.com/office/powerpoint/2010/main" val="2777378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3533" y="910089"/>
            <a:ext cx="10684933" cy="4154984"/>
          </a:xfrm>
          <a:prstGeom prst="rect">
            <a:avLst/>
          </a:prstGeom>
        </p:spPr>
        <p:txBody>
          <a:bodyPr wrap="square">
            <a:spAutoFit/>
          </a:bodyPr>
          <a:lstStyle/>
          <a:p>
            <a:pPr algn="just"/>
            <a:r>
              <a:rPr lang="en-US" sz="2400" b="1" dirty="0">
                <a:solidFill>
                  <a:schemeClr val="bg1"/>
                </a:solidFill>
                <a:latin typeface="Times New Roman" panose="02020603050405020304" pitchFamily="18" charset="0"/>
                <a:ea typeface="Times New Roman" panose="02020603050405020304" pitchFamily="18" charset="0"/>
              </a:rPr>
              <a:t>The Select Board may discount up to 25% of the Open Space share of taxes.</a:t>
            </a:r>
            <a:endParaRPr lang="en-US" sz="2400" dirty="0">
              <a:solidFill>
                <a:schemeClr val="bg1"/>
              </a:solidFill>
              <a:latin typeface="Times New Roman" panose="02020603050405020304" pitchFamily="18" charset="0"/>
              <a:ea typeface="Times New Roman" panose="02020603050405020304" pitchFamily="18" charset="0"/>
            </a:endParaRPr>
          </a:p>
          <a:p>
            <a:pPr algn="just"/>
            <a:r>
              <a:rPr lang="en-US" sz="2400" b="1" dirty="0">
                <a:solidFill>
                  <a:schemeClr val="bg1"/>
                </a:solidFill>
                <a:latin typeface="Times New Roman" panose="02020603050405020304" pitchFamily="18" charset="0"/>
                <a:ea typeface="Times New Roman" panose="02020603050405020304" pitchFamily="18" charset="0"/>
              </a:rPr>
              <a:t> </a:t>
            </a:r>
            <a:endParaRPr lang="en-US" sz="2400" dirty="0">
              <a:solidFill>
                <a:schemeClr val="bg1"/>
              </a:solidFill>
              <a:latin typeface="Times New Roman" panose="02020603050405020304" pitchFamily="18" charset="0"/>
              <a:ea typeface="Times New Roman" panose="02020603050405020304" pitchFamily="18" charset="0"/>
            </a:endParaRPr>
          </a:p>
          <a:p>
            <a:pPr algn="just"/>
            <a:r>
              <a:rPr lang="en-US" sz="2400" b="1" dirty="0">
                <a:solidFill>
                  <a:schemeClr val="bg1"/>
                </a:solidFill>
                <a:latin typeface="Times New Roman" panose="02020603050405020304" pitchFamily="18" charset="0"/>
                <a:ea typeface="Times New Roman" panose="02020603050405020304" pitchFamily="18" charset="0"/>
              </a:rPr>
              <a:t>Of the 351 municipalities in Massachusetts, 16 classify property as Open Space (3 in Essex County):</a:t>
            </a:r>
          </a:p>
          <a:p>
            <a:pPr algn="just"/>
            <a:endParaRPr lang="en-US" sz="2400" b="1" dirty="0">
              <a:solidFill>
                <a:schemeClr val="bg1"/>
              </a:solidFill>
              <a:effectLst/>
              <a:latin typeface="Times New Roman" panose="02020603050405020304" pitchFamily="18" charset="0"/>
              <a:ea typeface="Times New Roman" panose="02020603050405020304" pitchFamily="18" charset="0"/>
            </a:endParaRPr>
          </a:p>
          <a:p>
            <a:pPr algn="just"/>
            <a:r>
              <a:rPr lang="en-US" sz="2400" b="1" i="1" dirty="0">
                <a:solidFill>
                  <a:schemeClr val="bg1"/>
                </a:solidFill>
                <a:latin typeface="Times New Roman" panose="02020603050405020304" pitchFamily="18" charset="0"/>
                <a:ea typeface="Times New Roman" panose="02020603050405020304" pitchFamily="18" charset="0"/>
              </a:rPr>
              <a:t>Ashland, Berlin, Beverly, Dennis, Erving, Falmouth, Leominster, Mashpee, Nantucket, Newburyport, Norfolk, Rowley, South Hadley, Sturbridge, </a:t>
            </a:r>
            <a:r>
              <a:rPr lang="en-US" sz="2400" b="1" i="1" dirty="0" err="1">
                <a:solidFill>
                  <a:schemeClr val="bg1"/>
                </a:solidFill>
                <a:latin typeface="Times New Roman" panose="02020603050405020304" pitchFamily="18" charset="0"/>
                <a:ea typeface="Times New Roman" panose="02020603050405020304" pitchFamily="18" charset="0"/>
              </a:rPr>
              <a:t>Whately</a:t>
            </a:r>
            <a:r>
              <a:rPr lang="en-US" sz="2400" b="1" i="1" dirty="0">
                <a:solidFill>
                  <a:schemeClr val="bg1"/>
                </a:solidFill>
                <a:latin typeface="Times New Roman" panose="02020603050405020304" pitchFamily="18" charset="0"/>
                <a:ea typeface="Times New Roman" panose="02020603050405020304" pitchFamily="18" charset="0"/>
              </a:rPr>
              <a:t>, and Winthrop.</a:t>
            </a:r>
          </a:p>
          <a:p>
            <a:pPr algn="just"/>
            <a:endParaRPr lang="en-US" sz="2400" b="1" i="1" dirty="0">
              <a:solidFill>
                <a:schemeClr val="bg1"/>
              </a:solidFill>
              <a:effectLst/>
              <a:latin typeface="Times New Roman" panose="02020603050405020304" pitchFamily="18" charset="0"/>
              <a:ea typeface="Times New Roman" panose="02020603050405020304" pitchFamily="18" charset="0"/>
            </a:endParaRPr>
          </a:p>
          <a:p>
            <a:pPr algn="just"/>
            <a:r>
              <a:rPr lang="en-US" sz="2400" b="1" dirty="0">
                <a:solidFill>
                  <a:schemeClr val="bg1"/>
                </a:solidFill>
                <a:latin typeface="Times New Roman" panose="02020603050405020304" pitchFamily="18" charset="0"/>
                <a:cs typeface="Times New Roman" panose="02020603050405020304" pitchFamily="18" charset="0"/>
              </a:rPr>
              <a:t>The Board of Assessors has determined that Middleton does not have eligible Open Space land. Most large parcels are in a Chapter program.</a:t>
            </a:r>
            <a:endParaRPr lang="en-U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3757353" y="1156085"/>
            <a:ext cx="14803364" cy="779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DABBCA94-468A-4D52-9946-1676458D5796}"/>
              </a:ext>
            </a:extLst>
          </p:cNvPr>
          <p:cNvSpPr>
            <a:spLocks noGrp="1"/>
          </p:cNvSpPr>
          <p:nvPr>
            <p:ph type="sldNum" sz="quarter" idx="12"/>
          </p:nvPr>
        </p:nvSpPr>
        <p:spPr/>
        <p:txBody>
          <a:bodyPr/>
          <a:lstStyle/>
          <a:p>
            <a:fld id="{B2B8BA05-4409-4987-AA15-6D3461FC3546}" type="slidenum">
              <a:rPr lang="en-US" smtClean="0"/>
              <a:t>6</a:t>
            </a:fld>
            <a:endParaRPr lang="en-US"/>
          </a:p>
        </p:txBody>
      </p:sp>
    </p:spTree>
    <p:extLst>
      <p:ext uri="{BB962C8B-B14F-4D97-AF65-F5344CB8AC3E}">
        <p14:creationId xmlns:p14="http://schemas.microsoft.com/office/powerpoint/2010/main" val="11627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24" y="284176"/>
            <a:ext cx="11346872" cy="1508760"/>
          </a:xfrm>
        </p:spPr>
        <p:txBody>
          <a:bodyPr/>
          <a:lstStyle/>
          <a:p>
            <a:pPr algn="ctr"/>
            <a:r>
              <a:rPr lang="en-US" dirty="0">
                <a:solidFill>
                  <a:schemeClr val="bg1"/>
                </a:solidFill>
              </a:rPr>
              <a:t>Residential Exemption</a:t>
            </a:r>
          </a:p>
        </p:txBody>
      </p:sp>
      <p:sp>
        <p:nvSpPr>
          <p:cNvPr id="3" name="Content Placeholder 2"/>
          <p:cNvSpPr>
            <a:spLocks noGrp="1"/>
          </p:cNvSpPr>
          <p:nvPr>
            <p:ph idx="1"/>
          </p:nvPr>
        </p:nvSpPr>
        <p:spPr>
          <a:xfrm>
            <a:off x="407324" y="2011680"/>
            <a:ext cx="11346872" cy="4206240"/>
          </a:xfrm>
        </p:spPr>
        <p:txBody>
          <a:bodyPr>
            <a:normAutofit lnSpcReduction="10000"/>
          </a:bodyPr>
          <a:lstStyle/>
          <a:p>
            <a:pPr marL="0" marR="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The of Select Board may adopt an exemption of up to 35% to shift the Residential Class tax burden from lower assessed properties that are the principal residence of a taxpayer to higher assessed properties and properties that are not the principal residence of a taxpayer.</a:t>
            </a:r>
          </a:p>
          <a:p>
            <a:pPr marL="0" marR="0" algn="just">
              <a:spcBef>
                <a:spcPts val="0"/>
              </a:spcBef>
              <a:spcAft>
                <a:spcPts val="0"/>
              </a:spcAft>
            </a:pPr>
            <a:endParaRPr lang="en-US" sz="1600" dirty="0">
              <a:solidFill>
                <a:schemeClr val="bg1"/>
              </a:solidFill>
              <a:latin typeface="Times New Roman" panose="02020603050405020304" pitchFamily="18" charset="0"/>
              <a:ea typeface="Times New Roman" panose="02020603050405020304" pitchFamily="18" charset="0"/>
            </a:endParaRPr>
          </a:p>
          <a:p>
            <a:pPr algn="just"/>
            <a:r>
              <a:rPr lang="en-US" b="1" dirty="0">
                <a:solidFill>
                  <a:schemeClr val="bg1"/>
                </a:solidFill>
                <a:latin typeface="Times New Roman" panose="02020603050405020304" pitchFamily="18" charset="0"/>
                <a:cs typeface="Times New Roman" panose="02020603050405020304" pitchFamily="18" charset="0"/>
              </a:rPr>
              <a:t>The following twenty municipalities allow a residential exemption. Note that most of these communities are large cities and/or oceanfront communities with large rental or second home inventory. </a:t>
            </a:r>
            <a:endParaRPr lang="en-US" dirty="0">
              <a:solidFill>
                <a:schemeClr val="bg1"/>
              </a:solidFill>
              <a:latin typeface="Times New Roman" panose="02020603050405020304" pitchFamily="18" charset="0"/>
              <a:cs typeface="Times New Roman" panose="02020603050405020304" pitchFamily="18" charset="0"/>
            </a:endParaRPr>
          </a:p>
          <a:p>
            <a:pPr algn="just"/>
            <a:r>
              <a:rPr lang="en-US" i="1" dirty="0">
                <a:solidFill>
                  <a:schemeClr val="bg1"/>
                </a:solidFill>
                <a:latin typeface="Times New Roman" panose="02020603050405020304" pitchFamily="18" charset="0"/>
                <a:cs typeface="Times New Roman" panose="02020603050405020304" pitchFamily="18" charset="0"/>
              </a:rPr>
              <a:t>Barnstable, Boston, Brookline, Cambridge, Chelsea, Concord, Eastham, Everett, Malden, Mashpee, Nantucket, Oak Bluffs, Provincetown, Somerville, Tisbury, Truro, Waltham, Watertown, West Tisbury, and Wellfleet.</a:t>
            </a:r>
          </a:p>
          <a:p>
            <a:r>
              <a:rPr lang="en-US" b="1" dirty="0">
                <a:solidFill>
                  <a:schemeClr val="bg1"/>
                </a:solidFill>
                <a:latin typeface="Times New Roman" panose="02020603050405020304" pitchFamily="18" charset="0"/>
                <a:cs typeface="Times New Roman" panose="02020603050405020304" pitchFamily="18" charset="0"/>
              </a:rPr>
              <a:t>The next page illustrates an example:</a:t>
            </a:r>
          </a:p>
        </p:txBody>
      </p:sp>
      <p:sp>
        <p:nvSpPr>
          <p:cNvPr id="5" name="Slide Number Placeholder 4">
            <a:extLst>
              <a:ext uri="{FF2B5EF4-FFF2-40B4-BE49-F238E27FC236}">
                <a16:creationId xmlns:a16="http://schemas.microsoft.com/office/drawing/2014/main" id="{81EBE6D6-5AB1-46B0-8C1A-A742E8933A1D}"/>
              </a:ext>
            </a:extLst>
          </p:cNvPr>
          <p:cNvSpPr>
            <a:spLocks noGrp="1"/>
          </p:cNvSpPr>
          <p:nvPr>
            <p:ph type="sldNum" sz="quarter" idx="12"/>
          </p:nvPr>
        </p:nvSpPr>
        <p:spPr/>
        <p:txBody>
          <a:bodyPr/>
          <a:lstStyle/>
          <a:p>
            <a:fld id="{B2B8BA05-4409-4987-AA15-6D3461FC3546}" type="slidenum">
              <a:rPr lang="en-US" smtClean="0"/>
              <a:t>7</a:t>
            </a:fld>
            <a:endParaRPr lang="en-US"/>
          </a:p>
        </p:txBody>
      </p:sp>
    </p:spTree>
    <p:extLst>
      <p:ext uri="{BB962C8B-B14F-4D97-AF65-F5344CB8AC3E}">
        <p14:creationId xmlns:p14="http://schemas.microsoft.com/office/powerpoint/2010/main" val="1091951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211466" y="1143928"/>
            <a:ext cx="18479856" cy="721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Slide Number Placeholder 4">
            <a:extLst>
              <a:ext uri="{FF2B5EF4-FFF2-40B4-BE49-F238E27FC236}">
                <a16:creationId xmlns:a16="http://schemas.microsoft.com/office/drawing/2014/main" id="{B4FB0110-713B-47C6-A415-A8B8339C8D4B}"/>
              </a:ext>
            </a:extLst>
          </p:cNvPr>
          <p:cNvSpPr>
            <a:spLocks noGrp="1"/>
          </p:cNvSpPr>
          <p:nvPr>
            <p:ph type="sldNum" sz="quarter" idx="12"/>
          </p:nvPr>
        </p:nvSpPr>
        <p:spPr/>
        <p:txBody>
          <a:bodyPr/>
          <a:lstStyle/>
          <a:p>
            <a:fld id="{B2B8BA05-4409-4987-AA15-6D3461FC3546}" type="slidenum">
              <a:rPr lang="en-US" smtClean="0"/>
              <a:t>8</a:t>
            </a:fld>
            <a:endParaRPr lang="en-US"/>
          </a:p>
        </p:txBody>
      </p:sp>
      <p:pic>
        <p:nvPicPr>
          <p:cNvPr id="7" name="Picture 6">
            <a:extLst>
              <a:ext uri="{FF2B5EF4-FFF2-40B4-BE49-F238E27FC236}">
                <a16:creationId xmlns:a16="http://schemas.microsoft.com/office/drawing/2014/main" id="{FF24078D-C027-4524-B994-8F4C623772B4}"/>
              </a:ext>
            </a:extLst>
          </p:cNvPr>
          <p:cNvPicPr>
            <a:picLocks noChangeAspect="1"/>
          </p:cNvPicPr>
          <p:nvPr/>
        </p:nvPicPr>
        <p:blipFill>
          <a:blip r:embed="rId2"/>
          <a:stretch>
            <a:fillRect/>
          </a:stretch>
        </p:blipFill>
        <p:spPr>
          <a:xfrm>
            <a:off x="2172929" y="222588"/>
            <a:ext cx="8424281" cy="6433851"/>
          </a:xfrm>
          <a:prstGeom prst="rect">
            <a:avLst/>
          </a:prstGeom>
        </p:spPr>
      </p:pic>
    </p:spTree>
    <p:extLst>
      <p:ext uri="{BB962C8B-B14F-4D97-AF65-F5344CB8AC3E}">
        <p14:creationId xmlns:p14="http://schemas.microsoft.com/office/powerpoint/2010/main" val="2215450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073" y="284176"/>
            <a:ext cx="11405062" cy="1508760"/>
          </a:xfrm>
        </p:spPr>
        <p:txBody>
          <a:bodyPr/>
          <a:lstStyle/>
          <a:p>
            <a:pPr algn="ctr"/>
            <a:r>
              <a:rPr lang="en-US" dirty="0">
                <a:solidFill>
                  <a:schemeClr val="bg1"/>
                </a:solidFill>
              </a:rPr>
              <a:t>SMALL COMMERCIAL EXEMPTION:</a:t>
            </a:r>
          </a:p>
        </p:txBody>
      </p:sp>
      <p:sp>
        <p:nvSpPr>
          <p:cNvPr id="3" name="Content Placeholder 2"/>
          <p:cNvSpPr>
            <a:spLocks noGrp="1"/>
          </p:cNvSpPr>
          <p:nvPr>
            <p:ph idx="1"/>
          </p:nvPr>
        </p:nvSpPr>
        <p:spPr>
          <a:xfrm>
            <a:off x="374073" y="2011680"/>
            <a:ext cx="11405062" cy="4206240"/>
          </a:xfrm>
        </p:spPr>
        <p:txBody>
          <a:bodyPr>
            <a:normAutofit lnSpcReduction="10000"/>
          </a:bodyPr>
          <a:lstStyle/>
          <a:p>
            <a:pPr marL="0" marR="0" indent="45720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The Select Board may adopt an exemption of up to 10% to shift the Commercial Class tax burden from eligible parcels to ineligible parcels.  Eligible parcels must have:</a:t>
            </a:r>
            <a:endParaRPr lang="en-US" sz="1600" dirty="0">
              <a:solidFill>
                <a:schemeClr val="bg1"/>
              </a:solidFill>
              <a:latin typeface="Times New Roman" panose="02020603050405020304" pitchFamily="18" charset="0"/>
              <a:ea typeface="Times New Roman" panose="02020603050405020304" pitchFamily="18" charset="0"/>
            </a:endParaRPr>
          </a:p>
          <a:p>
            <a:pPr marL="0" marR="0" indent="45720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 </a:t>
            </a:r>
            <a:endParaRPr lang="en-US" sz="1600" dirty="0">
              <a:solidFill>
                <a:schemeClr val="bg1"/>
              </a:solidFill>
              <a:latin typeface="Times New Roman" panose="02020603050405020304" pitchFamily="18" charset="0"/>
              <a:ea typeface="Times New Roman" panose="02020603050405020304" pitchFamily="18" charset="0"/>
            </a:endParaRPr>
          </a:p>
          <a:p>
            <a:pPr marL="0" marR="0" lvl="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	Be Class Three, Commercial, property.</a:t>
            </a:r>
            <a:endParaRPr lang="en-US" sz="1600" dirty="0">
              <a:solidFill>
                <a:schemeClr val="bg1"/>
              </a:solidFill>
              <a:latin typeface="Times New Roman" panose="02020603050405020304" pitchFamily="18" charset="0"/>
              <a:ea typeface="Times New Roman" panose="02020603050405020304" pitchFamily="18" charset="0"/>
            </a:endParaRPr>
          </a:p>
          <a:p>
            <a:pPr marL="0" marR="0" indent="51435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 </a:t>
            </a:r>
            <a:endParaRPr lang="en-US" sz="1600" dirty="0">
              <a:solidFill>
                <a:schemeClr val="bg1"/>
              </a:solidFill>
              <a:latin typeface="Times New Roman" panose="02020603050405020304" pitchFamily="18" charset="0"/>
              <a:ea typeface="Times New Roman" panose="02020603050405020304" pitchFamily="18" charset="0"/>
            </a:endParaRPr>
          </a:p>
          <a:p>
            <a:pPr marL="0" marR="0" lvl="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	Be occupied solely by businesses with an average annual employment of 10 or 	under at all locations during the prior calendar year. (Assessors may determine 	annual employment for a sole proprietorship or partnership. For all other 	businesses, they must rely solely on the determination of the Director of Labor 	and Workplace Development.) </a:t>
            </a:r>
            <a:endParaRPr lang="en-US" sz="1600" dirty="0">
              <a:solidFill>
                <a:schemeClr val="bg1"/>
              </a:solidFill>
              <a:latin typeface="Times New Roman" panose="02020603050405020304" pitchFamily="18" charset="0"/>
              <a:ea typeface="Times New Roman" panose="02020603050405020304" pitchFamily="18" charset="0"/>
            </a:endParaRPr>
          </a:p>
          <a:p>
            <a:pPr marL="0" marR="0" indent="457200" algn="just">
              <a:spcBef>
                <a:spcPts val="0"/>
              </a:spcBef>
              <a:spcAft>
                <a:spcPts val="0"/>
              </a:spcAft>
            </a:pPr>
            <a:r>
              <a:rPr lang="en-US" sz="2400" b="1" dirty="0">
                <a:solidFill>
                  <a:schemeClr val="bg1"/>
                </a:solidFill>
                <a:latin typeface="Times New Roman" panose="02020603050405020304" pitchFamily="18" charset="0"/>
                <a:ea typeface="Times New Roman" panose="02020603050405020304" pitchFamily="18" charset="0"/>
              </a:rPr>
              <a:t> </a:t>
            </a:r>
            <a:endParaRPr lang="en-US" sz="1600" dirty="0">
              <a:solidFill>
                <a:schemeClr val="bg1"/>
              </a:solidFill>
              <a:latin typeface="Times New Roman" panose="02020603050405020304" pitchFamily="18" charset="0"/>
              <a:ea typeface="Times New Roman" panose="02020603050405020304" pitchFamily="18" charset="0"/>
            </a:endParaRPr>
          </a:p>
          <a:p>
            <a:pPr marL="0" marR="0" lvl="0" indent="0" algn="just">
              <a:spcBef>
                <a:spcPts val="0"/>
              </a:spcBef>
              <a:spcAft>
                <a:spcPts val="0"/>
              </a:spcAft>
              <a:buNone/>
            </a:pPr>
            <a:r>
              <a:rPr lang="en-US" sz="2400" b="1" dirty="0">
                <a:solidFill>
                  <a:schemeClr val="bg1"/>
                </a:solidFill>
                <a:latin typeface="Times New Roman" panose="02020603050405020304" pitchFamily="18" charset="0"/>
                <a:ea typeface="Times New Roman" panose="02020603050405020304" pitchFamily="18" charset="0"/>
              </a:rPr>
              <a:t>	Have an assessed valuation of $1,000,000 or less before the application of the 	exemption.</a:t>
            </a:r>
            <a:endParaRPr lang="en-US" sz="1600" dirty="0">
              <a:solidFill>
                <a:schemeClr val="bg1"/>
              </a:solidFill>
              <a:latin typeface="Times New Roman" panose="02020603050405020304" pitchFamily="18" charset="0"/>
              <a:ea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171DEE14-1474-49D2-9E93-FBFC85315547}"/>
              </a:ext>
            </a:extLst>
          </p:cNvPr>
          <p:cNvSpPr>
            <a:spLocks noGrp="1"/>
          </p:cNvSpPr>
          <p:nvPr>
            <p:ph type="sldNum" sz="quarter" idx="12"/>
          </p:nvPr>
        </p:nvSpPr>
        <p:spPr/>
        <p:txBody>
          <a:bodyPr/>
          <a:lstStyle/>
          <a:p>
            <a:fld id="{B2B8BA05-4409-4987-AA15-6D3461FC3546}" type="slidenum">
              <a:rPr lang="en-US" smtClean="0"/>
              <a:t>9</a:t>
            </a:fld>
            <a:endParaRPr lang="en-US"/>
          </a:p>
        </p:txBody>
      </p:sp>
    </p:spTree>
    <p:extLst>
      <p:ext uri="{BB962C8B-B14F-4D97-AF65-F5344CB8AC3E}">
        <p14:creationId xmlns:p14="http://schemas.microsoft.com/office/powerpoint/2010/main" val="124773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7">
      <a:dk1>
        <a:srgbClr val="171717"/>
      </a:dk1>
      <a:lt1>
        <a:srgbClr val="C7C7C7"/>
      </a:lt1>
      <a:dk2>
        <a:srgbClr val="C9ECFC"/>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5276</TotalTime>
  <Words>1247</Words>
  <Application>Microsoft Office PowerPoint</Application>
  <PresentationFormat>Widescreen</PresentationFormat>
  <Paragraphs>122</Paragraphs>
  <Slides>17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4" baseType="lpstr">
      <vt:lpstr>Calibri</vt:lpstr>
      <vt:lpstr>Corbel</vt:lpstr>
      <vt:lpstr>Symbol</vt:lpstr>
      <vt:lpstr>Times New Roman</vt:lpstr>
      <vt:lpstr>Wingdings</vt:lpstr>
      <vt:lpstr>Banded</vt:lpstr>
      <vt:lpstr>Worksheet</vt:lpstr>
      <vt:lpstr>Town of Middleton Property Tax Classification Hearing  Presentation and Information Fiscal Year 2026   </vt:lpstr>
      <vt:lpstr>Role of the Select Board</vt:lpstr>
      <vt:lpstr>Relevant information</vt:lpstr>
      <vt:lpstr>FY 2026 Valuation Statistics</vt:lpstr>
      <vt:lpstr>Open Space Discount</vt:lpstr>
      <vt:lpstr>PowerPoint Presentation</vt:lpstr>
      <vt:lpstr>Residential Exemption</vt:lpstr>
      <vt:lpstr>PowerPoint Presentation</vt:lpstr>
      <vt:lpstr>SMALL COMMERCIAL EXEMPTION:</vt:lpstr>
      <vt:lpstr>Small commercial exemption</vt:lpstr>
      <vt:lpstr>CLASSIFICATION:  </vt:lpstr>
      <vt:lpstr>PowerPoint Presentation</vt:lpstr>
      <vt:lpstr>PowerPoint Presentation</vt:lpstr>
      <vt:lpstr>Tax Rate Shift Implications on average class values</vt:lpstr>
      <vt:lpstr>Tax rate shift implication examples</vt:lpstr>
      <vt:lpstr>Options to vote: </vt:lpstr>
      <vt:lpstr>Thank you!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Middleton Property Tax Classification Hearing  Presentation and Information Fiscal Year 2023</dc:title>
  <dc:creator>brad</dc:creator>
  <cp:lastModifiedBy>Brad Swanson</cp:lastModifiedBy>
  <cp:revision>89</cp:revision>
  <cp:lastPrinted>2024-11-18T13:30:32Z</cp:lastPrinted>
  <dcterms:created xsi:type="dcterms:W3CDTF">2022-11-22T17:13:43Z</dcterms:created>
  <dcterms:modified xsi:type="dcterms:W3CDTF">2025-11-12T18:38:28Z</dcterms:modified>
</cp:coreProperties>
</file>