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Merriweather" panose="00000500000000000000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dcd42eee4b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dcd42eee4b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dcbd00c8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dcbd00c84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dcbd00c84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dcbd00c84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dcbd00c84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dcbd00c84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dcd42eee4b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dcd42eee4b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dcd42eee4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dcd42eee4b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76225" y="126000"/>
            <a:ext cx="8520600" cy="1890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Merriweather"/>
                <a:ea typeface="Merriweather"/>
                <a:cs typeface="Merriweather"/>
                <a:sym typeface="Merriweather"/>
              </a:rPr>
              <a:t>Middleton Elementary Schools</a:t>
            </a:r>
            <a:endParaRPr sz="50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41022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FY2026 Capital Plan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51350" y="2124650"/>
            <a:ext cx="2038475" cy="166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3956050" y="489600"/>
            <a:ext cx="4691400" cy="3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Topics:</a:t>
            </a:r>
            <a:endParaRPr sz="2600" b="1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 dirty="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2/1/25 Follow-Up</a:t>
            </a:r>
            <a:endParaRPr sz="2100" dirty="0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 dirty="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Capital Plan Overview</a:t>
            </a:r>
            <a:endParaRPr sz="2100" dirty="0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 dirty="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FY26 Operating Budget Update</a:t>
            </a:r>
            <a:endParaRPr sz="2100" dirty="0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 dirty="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Communications/Liaisons</a:t>
            </a:r>
            <a:endParaRPr sz="2100" dirty="0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3000" y="1075350"/>
            <a:ext cx="2322975" cy="23229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945FE07-7F59-4F3B-B7C3-A34C031BE9E8}"/>
              </a:ext>
            </a:extLst>
          </p:cNvPr>
          <p:cNvSpPr txBox="1"/>
          <p:nvPr/>
        </p:nvSpPr>
        <p:spPr>
          <a:xfrm>
            <a:off x="8647450" y="4793876"/>
            <a:ext cx="254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Merriweather" panose="00000500000000000000" pitchFamily="2" charset="0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21415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2/1/25 -  Select Board/Fincom Meeting Follow-Up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FY2025: Budget was a proposed program enhancement budget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FY2025: $375K Override failed, elementary school budget reduced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Adjustments made: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Proposed additional 4.5 FTE Kindergarten Aides 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Proposed .50 FTE Reading Teacher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Proposed Howe Manning Enrichment Program 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Howe Manning Innovations Program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Adjustment with Howe Manning section 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After budget reduction, budget was a level service budget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E8E69D-4DAE-4732-8B3A-5D8BE443E82E}"/>
              </a:ext>
            </a:extLst>
          </p:cNvPr>
          <p:cNvSpPr txBox="1"/>
          <p:nvPr/>
        </p:nvSpPr>
        <p:spPr>
          <a:xfrm>
            <a:off x="8739056" y="4746811"/>
            <a:ext cx="254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Merriweather" panose="00000500000000000000" pitchFamily="2" charset="0"/>
              </a:rPr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FY2026 Capital Plan - Overview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Elementary School District prioritizes preserving the capital assets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The capital plan is a fluid document that adjusts based on the following factors: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Current condition of a capital item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External financial factors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Town financial factor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Competing needs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Char char="❏"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Prioritizing public safety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20300" y="3605625"/>
            <a:ext cx="1693000" cy="13834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3A11CE-7CBA-4219-BC5C-358D57BBCAFA}"/>
              </a:ext>
            </a:extLst>
          </p:cNvPr>
          <p:cNvSpPr txBox="1"/>
          <p:nvPr/>
        </p:nvSpPr>
        <p:spPr>
          <a:xfrm>
            <a:off x="8786048" y="4787152"/>
            <a:ext cx="254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Merriweather" panose="00000500000000000000" pitchFamily="2" charset="0"/>
              </a:rPr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249625" y="1701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Proposed Capital Plan: FY2026 - FY2030 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189090" y="879775"/>
            <a:ext cx="8765820" cy="385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indent="-317500">
              <a:lnSpc>
                <a:spcPct val="150000"/>
              </a:lnSpc>
              <a:buSzPts val="1400"/>
              <a:buFont typeface="Merriweather"/>
              <a:buChar char="-"/>
            </a:pPr>
            <a:r>
              <a:rPr lang="en" sz="1400" b="1" dirty="0">
                <a:latin typeface="Merriweather"/>
                <a:ea typeface="Merriweather"/>
                <a:cs typeface="Merriweather"/>
                <a:sym typeface="Merriweather"/>
              </a:rPr>
              <a:t>ELA Curriculum Materials (FY26)                                                                   $275,000.00</a:t>
            </a:r>
          </a:p>
          <a:p>
            <a:pPr indent="-317500">
              <a:lnSpc>
                <a:spcPct val="150000"/>
              </a:lnSpc>
              <a:buSzPts val="1400"/>
              <a:buFont typeface="Merriweather"/>
              <a:buChar char="-"/>
            </a:pPr>
            <a:r>
              <a:rPr lang="en" sz="1400" dirty="0">
                <a:latin typeface="Merriweather"/>
                <a:ea typeface="Merriweather"/>
                <a:cs typeface="Merriweather"/>
                <a:sym typeface="Merriweather"/>
              </a:rPr>
              <a:t>Fuller Meadow Site Reconfiguration (FY28 - FY30)                                 $2,140,000.00	</a:t>
            </a: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Char char="-"/>
            </a:pPr>
            <a:r>
              <a:rPr lang="en" sz="1400" dirty="0">
                <a:latin typeface="Merriweather"/>
                <a:ea typeface="Merriweather"/>
                <a:cs typeface="Merriweather"/>
                <a:sym typeface="Merriweather"/>
              </a:rPr>
              <a:t>Public Address/Master Clock System at Fuller Meadow (FY27)           $150,000.00</a:t>
            </a:r>
            <a:endParaRPr sz="14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Char char="-"/>
            </a:pPr>
            <a:r>
              <a:rPr lang="en" sz="1400" dirty="0">
                <a:latin typeface="Merriweather"/>
                <a:ea typeface="Merriweather"/>
                <a:cs typeface="Merriweather"/>
                <a:sym typeface="Merriweather"/>
              </a:rPr>
              <a:t>Boiler &amp; Boiler Controls - Fuller Meadow School (FY27 - FY29)        $1,700,000.00</a:t>
            </a:r>
            <a:endParaRPr sz="14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Char char="-"/>
            </a:pPr>
            <a:r>
              <a:rPr lang="en" sz="1400" dirty="0">
                <a:latin typeface="Merriweather"/>
                <a:ea typeface="Merriweather"/>
                <a:cs typeface="Merriweather"/>
                <a:sym typeface="Merriweather"/>
              </a:rPr>
              <a:t>Window Replacement - Fuller Meadow School	(FY28 - FY29)           $2,200,000.00</a:t>
            </a:r>
            <a:endParaRPr sz="14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Char char="-"/>
            </a:pPr>
            <a:r>
              <a:rPr lang="en" sz="1400" dirty="0">
                <a:latin typeface="Merriweather"/>
                <a:ea typeface="Merriweather"/>
                <a:cs typeface="Merriweather"/>
                <a:sym typeface="Merriweather"/>
              </a:rPr>
              <a:t>Floor Replacement at Fuller Meadow School (FY27)	                   $150,000.00</a:t>
            </a:r>
            <a:endParaRPr sz="14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Char char="-"/>
            </a:pPr>
            <a:r>
              <a:rPr lang="en" sz="1400" dirty="0">
                <a:latin typeface="Merriweather"/>
                <a:ea typeface="Merriweather"/>
                <a:cs typeface="Merriweather"/>
                <a:sym typeface="Merriweather"/>
              </a:rPr>
              <a:t>Bathroom Replacement and Upgrade (FY28-FY29)                                 $1,100,000.00</a:t>
            </a:r>
            <a:endParaRPr sz="14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Char char="-"/>
            </a:pPr>
            <a:r>
              <a:rPr lang="en" sz="1400" dirty="0">
                <a:latin typeface="Merriweather"/>
                <a:ea typeface="Merriweather"/>
                <a:cs typeface="Merriweather"/>
                <a:sym typeface="Merriweather"/>
              </a:rPr>
              <a:t>Fuller Meadow School Roof Replacement  (FY27)                                     $2,200,000.00                                                             </a:t>
            </a:r>
            <a:r>
              <a:rPr lang="en" sz="1400" i="1" dirty="0">
                <a:latin typeface="Merriweather"/>
                <a:ea typeface="Merriweather"/>
                <a:cs typeface="Merriweather"/>
                <a:sym typeface="Merriweather"/>
              </a:rPr>
              <a:t>(1996 Addition &amp; Modular Building)</a:t>
            </a:r>
            <a:r>
              <a:rPr lang="en" sz="1400" dirty="0">
                <a:latin typeface="Merriweather"/>
                <a:ea typeface="Merriweather"/>
                <a:cs typeface="Merriweather"/>
                <a:sym typeface="Merriweather"/>
              </a:rPr>
              <a:t>			</a:t>
            </a:r>
            <a:endParaRPr sz="1400" dirty="0"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2127" y="53785"/>
            <a:ext cx="967572" cy="90335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9E162F-E0B7-488C-B55B-F21AC8FCC826}"/>
              </a:ext>
            </a:extLst>
          </p:cNvPr>
          <p:cNvSpPr txBox="1"/>
          <p:nvPr/>
        </p:nvSpPr>
        <p:spPr>
          <a:xfrm>
            <a:off x="8786048" y="4787152"/>
            <a:ext cx="254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Merriweather" panose="00000500000000000000" pitchFamily="2" charset="0"/>
              </a:rPr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267350" y="2588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FY2026 Operating Budget - Update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8" name="Google Shape;88;p18"/>
          <p:cNvSpPr txBox="1"/>
          <p:nvPr/>
        </p:nvSpPr>
        <p:spPr>
          <a:xfrm>
            <a:off x="549825" y="1122350"/>
            <a:ext cx="7760400" cy="24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MSC Meeting - 3/3/25</a:t>
            </a:r>
            <a:endParaRPr sz="2100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Admin/SC working on budget</a:t>
            </a:r>
            <a:endParaRPr sz="2100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Identifying reductions to reduce override amount</a:t>
            </a:r>
            <a:endParaRPr sz="2100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Working w/FinCom - Special Education Stabilization</a:t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39146" y="169971"/>
            <a:ext cx="1448800" cy="1448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5B611A-ED76-44B6-B8CD-1AF83C14CB82}"/>
              </a:ext>
            </a:extLst>
          </p:cNvPr>
          <p:cNvSpPr txBox="1"/>
          <p:nvPr/>
        </p:nvSpPr>
        <p:spPr>
          <a:xfrm>
            <a:off x="8786048" y="4787152"/>
            <a:ext cx="254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Merriweather" panose="00000500000000000000" pitchFamily="2" charset="0"/>
              </a:rPr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249625" y="1701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Communications/Liaisons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95" name="Google Shape;95;p19"/>
          <p:cNvSpPr txBox="1"/>
          <p:nvPr/>
        </p:nvSpPr>
        <p:spPr>
          <a:xfrm>
            <a:off x="753775" y="966600"/>
            <a:ext cx="5578800" cy="18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Last year - first time </a:t>
            </a:r>
            <a:endParaRPr sz="2100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Let’s stay connected</a:t>
            </a:r>
            <a:endParaRPr sz="2100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erriweather"/>
              <a:buChar char="●"/>
            </a:pPr>
            <a:r>
              <a:rPr lang="en" sz="2100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Propose 3x/year Liaisons Meeting</a:t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95450" y="3177075"/>
            <a:ext cx="3028950" cy="15144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6F3F1E1-74FA-4FD9-92A2-476DE359BEAF}"/>
              </a:ext>
            </a:extLst>
          </p:cNvPr>
          <p:cNvSpPr txBox="1"/>
          <p:nvPr/>
        </p:nvSpPr>
        <p:spPr>
          <a:xfrm>
            <a:off x="8786048" y="4787152"/>
            <a:ext cx="254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Merriweather" panose="00000500000000000000" pitchFamily="2" charset="0"/>
              </a:rPr>
              <a:t>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296</Words>
  <Application>Microsoft Office PowerPoint</Application>
  <PresentationFormat>On-screen Show (16:9)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Merriweather</vt:lpstr>
      <vt:lpstr>Simple Light</vt:lpstr>
      <vt:lpstr>Middleton Elementary Schools</vt:lpstr>
      <vt:lpstr>PowerPoint Presentation</vt:lpstr>
      <vt:lpstr>2/1/25 -  Select Board/Fincom Meeting Follow-Up</vt:lpstr>
      <vt:lpstr>FY2026 Capital Plan - Overview</vt:lpstr>
      <vt:lpstr>Proposed Capital Plan: FY2026 - FY2030 </vt:lpstr>
      <vt:lpstr>FY2026 Operating Budget - Update</vt:lpstr>
      <vt:lpstr>Communications/Liaisons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Middleton Elementary Schools</dc:title>
  <dc:creator>Scott Morrison</dc:creator>
  <cp:lastModifiedBy>Scott Morrison</cp:lastModifiedBy>
  <cp:revision>1</cp:revision>
  <dcterms:modified xsi:type="dcterms:W3CDTF">2025-03-01T14:55:03Z</dcterms:modified>
</cp:coreProperties>
</file>